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632" r:id="rId2"/>
    <p:sldId id="648" r:id="rId3"/>
    <p:sldId id="704" r:id="rId4"/>
    <p:sldId id="868" r:id="rId5"/>
    <p:sldId id="706" r:id="rId6"/>
    <p:sldId id="741" r:id="rId7"/>
    <p:sldId id="869" r:id="rId8"/>
    <p:sldId id="870" r:id="rId9"/>
    <p:sldId id="746" r:id="rId10"/>
    <p:sldId id="743" r:id="rId11"/>
    <p:sldId id="756" r:id="rId12"/>
    <p:sldId id="777" r:id="rId13"/>
    <p:sldId id="759" r:id="rId14"/>
    <p:sldId id="760" r:id="rId15"/>
    <p:sldId id="776" r:id="rId16"/>
    <p:sldId id="750" r:id="rId17"/>
    <p:sldId id="751" r:id="rId18"/>
    <p:sldId id="779" r:id="rId19"/>
    <p:sldId id="1167" r:id="rId20"/>
    <p:sldId id="780" r:id="rId21"/>
    <p:sldId id="744" r:id="rId22"/>
    <p:sldId id="748" r:id="rId23"/>
    <p:sldId id="774" r:id="rId24"/>
    <p:sldId id="787" r:id="rId25"/>
    <p:sldId id="749" r:id="rId26"/>
    <p:sldId id="775" r:id="rId27"/>
    <p:sldId id="758" r:id="rId28"/>
    <p:sldId id="753" r:id="rId29"/>
    <p:sldId id="784" r:id="rId30"/>
    <p:sldId id="755" r:id="rId31"/>
    <p:sldId id="761" r:id="rId32"/>
    <p:sldId id="781" r:id="rId33"/>
    <p:sldId id="783" r:id="rId34"/>
    <p:sldId id="786" r:id="rId35"/>
    <p:sldId id="1166" r:id="rId36"/>
    <p:sldId id="767" r:id="rId37"/>
    <p:sldId id="770" r:id="rId38"/>
    <p:sldId id="771" r:id="rId39"/>
    <p:sldId id="772" r:id="rId40"/>
    <p:sldId id="765" r:id="rId41"/>
    <p:sldId id="773" r:id="rId42"/>
    <p:sldId id="788" r:id="rId43"/>
    <p:sldId id="789" r:id="rId44"/>
    <p:sldId id="790" r:id="rId45"/>
    <p:sldId id="791" r:id="rId46"/>
    <p:sldId id="792" r:id="rId47"/>
    <p:sldId id="871" r:id="rId48"/>
    <p:sldId id="702" r:id="rId49"/>
    <p:sldId id="1165" r:id="rId50"/>
    <p:sldId id="703" r:id="rId51"/>
  </p:sldIdLst>
  <p:sldSz cx="9144000" cy="6858000" type="screen4x3"/>
  <p:notesSz cx="6669088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형래" initials="김" lastIdx="1" clrIdx="0">
    <p:extLst>
      <p:ext uri="{19B8F6BF-5375-455C-9EA6-DF929625EA0E}">
        <p15:presenceInfo xmlns:p15="http://schemas.microsoft.com/office/powerpoint/2012/main" userId="S::broadway4u@office.doowon.ac.kr::d8a570ee-eeba-4a26-8af4-093085b741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669900"/>
    <a:srgbClr val="FFF9E7"/>
    <a:srgbClr val="0066CC"/>
    <a:srgbClr val="FF5050"/>
    <a:srgbClr val="CCFFCC"/>
    <a:srgbClr val="CCECFF"/>
    <a:srgbClr val="FFCCCC"/>
    <a:srgbClr val="CC66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53" autoAdjust="0"/>
    <p:restoredTop sz="96727" autoAdjust="0"/>
  </p:normalViewPr>
  <p:slideViewPr>
    <p:cSldViewPr>
      <p:cViewPr varScale="1">
        <p:scale>
          <a:sx n="73" d="100"/>
          <a:sy n="73" d="100"/>
        </p:scale>
        <p:origin x="72" y="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8C382E9-E5ED-4CED-B6BC-23B4AA5643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9321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3C7CC32-617A-4543-9F16-0492C8AD01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298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그리스신화에 나오는 조각가 </a:t>
            </a:r>
            <a:r>
              <a:rPr lang="ko-KR" altLang="en-US" dirty="0" err="1"/>
              <a:t>피그말리온은</a:t>
            </a:r>
            <a:r>
              <a:rPr lang="ko-KR" altLang="en-US" dirty="0"/>
              <a:t> 자신이 조각한 여인상이 너무 아름다워서 그 조각상과 사랑에 빠진다</a:t>
            </a:r>
            <a:r>
              <a:rPr lang="en-US" altLang="ko-KR" dirty="0"/>
              <a:t>. </a:t>
            </a:r>
            <a:r>
              <a:rPr lang="ko-KR" altLang="en-US" dirty="0"/>
              <a:t>그래서 마치 살아있는 여성처럼 다루었는데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그것을 본 미의 여신 아프로디테는 조각상을 살아있는 여인으로 바꾸어 주었다</a:t>
            </a:r>
            <a:endParaRPr lang="en-US" altLang="ko-KR" dirty="0"/>
          </a:p>
          <a:p>
            <a:r>
              <a:rPr lang="ko-KR" altLang="en-US" dirty="0"/>
              <a:t>간절히 원하고 원하면 반드시 이루어진다</a:t>
            </a:r>
            <a:r>
              <a:rPr lang="en-US" altLang="ko-KR" dirty="0"/>
              <a:t>.</a:t>
            </a:r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defTabSz="9271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defTabSz="9271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defTabSz="9271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defTabSz="927100" eaLnBrk="0" hangingPunct="0"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fld id="{222ACAA3-025D-4A98-B828-6C3B4E5BA0CD}" type="slidenum">
              <a:rPr lang="en-US" altLang="ko-KR" sz="1200" smtClean="0">
                <a:latin typeface="굴림" pitchFamily="50" charset="-127"/>
                <a:ea typeface="굴림" pitchFamily="50" charset="-127"/>
              </a:rPr>
              <a:pPr eaLnBrk="1" hangingPunct="1"/>
              <a:t>4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4C1E9-341E-47A5-AC3A-D9E2B75F85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B478B-1B83-4F62-9152-5F83492182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21488" y="188913"/>
            <a:ext cx="2236787" cy="63738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88913"/>
            <a:ext cx="6561138" cy="63738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8E164-0165-4B37-AF99-AD7B6ECE173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88913"/>
            <a:ext cx="8928100" cy="5461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23F4B-D0D5-4898-8A05-343EBDC5E87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 marL="576000" indent="-216000">
              <a:buClr>
                <a:schemeClr val="accent6">
                  <a:lumMod val="50000"/>
                </a:schemeClr>
              </a:buClr>
              <a:defRPr sz="20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864000"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800" b="1">
                <a:latin typeface="맑은 고딕" pitchFamily="50" charset="-127"/>
                <a:ea typeface="맑은 고딕" pitchFamily="50" charset="-127"/>
              </a:defRPr>
            </a:lvl4pPr>
            <a:lvl5pPr>
              <a:defRPr sz="1800"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7C9E6-AAC5-4CE3-AEB9-B27125AB2F7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CB472-C4C4-477E-8AC0-53956F9811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81EA1-F96D-428B-BAD9-77C664AB88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81765-32A9-43A2-A13B-73A4EFC8A2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0" y="6597352"/>
            <a:ext cx="533400" cy="23518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C69D1-562B-4BA3-B970-F557F71732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63119-A075-4A06-B8B9-191AF54DF5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034A6-DBBC-48F1-A09B-6AF30E1274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30B49-4FB7-4305-BEBF-6D643FD066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6500813"/>
            <a:ext cx="72326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55672"/>
            <a:ext cx="8928100" cy="80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81075"/>
            <a:ext cx="895032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34150"/>
            <a:ext cx="533400" cy="28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accent6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C53A76-8A71-4B64-A76C-1B97F54C0D9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512359"/>
            <a:ext cx="226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꿈     은 이루어진다</a:t>
            </a:r>
            <a:endParaRPr lang="ko-KR" altLang="en-US" dirty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포인트가 5개인 별 9"/>
          <p:cNvSpPr/>
          <p:nvPr userDrawn="1"/>
        </p:nvSpPr>
        <p:spPr>
          <a:xfrm>
            <a:off x="286457" y="6453336"/>
            <a:ext cx="360040" cy="380578"/>
          </a:xfrm>
          <a:prstGeom prst="star5">
            <a:avLst/>
          </a:prstGeom>
          <a:solidFill>
            <a:srgbClr val="FF0000"/>
          </a:solidFill>
          <a:ln w="31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534222"/>
            <a:ext cx="1296144" cy="2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</p:transition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v"/>
        <a:defRPr kumimoji="1" sz="2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76000" indent="-2160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Font typeface="Wingdings" pitchFamily="2" charset="2"/>
        <a:buChar char="§"/>
        <a:defRPr kumimoji="1" sz="20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2pPr>
      <a:lvl3pPr marL="864000" indent="-1800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800" b="1">
          <a:solidFill>
            <a:schemeClr val="tx1">
              <a:lumMod val="50000"/>
              <a:lumOff val="50000"/>
            </a:schemeClr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5pPr>
      <a:lvl6pPr marL="25146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1BE838-21C4-44E0-A59C-8FA45DC8143D}" type="slidenum">
              <a:rPr lang="en-US" altLang="ko-KR" smtClean="0"/>
              <a:pPr/>
              <a:t>1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DF1B8D-5B4C-4D7E-8C0B-D8E48548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539"/>
            <a:ext cx="9144002" cy="6865078"/>
          </a:xfrm>
          <a:prstGeom prst="rect">
            <a:avLst/>
          </a:prstGeom>
        </p:spPr>
      </p:pic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373812"/>
            <a:ext cx="6400800" cy="647476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eaLnBrk="1" hangingPunct="1">
              <a:defRPr/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두원공과대학교 컴퓨터공학과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755576" y="948829"/>
            <a:ext cx="7514232" cy="1616075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algn="ctr">
              <a:defRPr/>
            </a:pPr>
            <a:r>
              <a:rPr lang="ko-KR" altLang="en-US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입출력 </a:t>
            </a: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b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LED, Pushbutton </a:t>
            </a: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b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40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1] </a:t>
            </a:r>
            <a:r>
              <a:rPr lang="ko-KR" altLang="en-US" dirty="0"/>
              <a:t>디지털출력 </a:t>
            </a:r>
            <a:r>
              <a:rPr lang="en-US" altLang="ko-KR" dirty="0"/>
              <a:t>: LED </a:t>
            </a:r>
            <a:r>
              <a:rPr lang="ko-KR" altLang="en-US" dirty="0"/>
              <a:t>제어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99F1987C-8E1B-4CF9-AC18-A9612130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81075"/>
            <a:ext cx="8950325" cy="5519738"/>
          </a:xfrm>
        </p:spPr>
        <p:txBody>
          <a:bodyPr/>
          <a:lstStyle/>
          <a:p>
            <a:r>
              <a:rPr lang="ko-KR" altLang="en-US" dirty="0"/>
              <a:t>실습회로 구성</a:t>
            </a:r>
            <a:endParaRPr lang="en-US" altLang="ko-KR" dirty="0"/>
          </a:p>
          <a:p>
            <a:pPr lvl="1"/>
            <a:r>
              <a:rPr lang="ko-KR" altLang="en-US" dirty="0"/>
              <a:t>핀</a:t>
            </a:r>
            <a:r>
              <a:rPr lang="en-US" altLang="ko-KR" dirty="0"/>
              <a:t> A0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(14)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A1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(15)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A2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(16)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A3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(17)</a:t>
            </a:r>
            <a:r>
              <a:rPr lang="ko-KR" altLang="en-US" dirty="0"/>
              <a:t>을 </a:t>
            </a:r>
            <a:r>
              <a:rPr lang="en-US" altLang="ko-KR" dirty="0"/>
              <a:t>LED</a:t>
            </a:r>
            <a:r>
              <a:rPr lang="ko-KR" altLang="en-US" dirty="0"/>
              <a:t> 양극단자</a:t>
            </a:r>
            <a:r>
              <a:rPr lang="en-US" altLang="ko-KR" dirty="0"/>
              <a:t>(</a:t>
            </a:r>
            <a:r>
              <a:rPr lang="ko-KR" altLang="en-US" dirty="0"/>
              <a:t>긴 것</a:t>
            </a:r>
            <a:r>
              <a:rPr lang="en-US" altLang="ko-KR" dirty="0"/>
              <a:t>)</a:t>
            </a:r>
            <a:r>
              <a:rPr lang="ko-KR" altLang="en-US" dirty="0"/>
              <a:t>에 연결 </a:t>
            </a:r>
            <a:endParaRPr lang="en-US" altLang="ko-KR" dirty="0"/>
          </a:p>
          <a:p>
            <a:pPr lvl="1"/>
            <a:r>
              <a:rPr lang="ko-KR" altLang="en-US" dirty="0"/>
              <a:t>전원레일 연결</a:t>
            </a:r>
            <a:endParaRPr lang="en-US" altLang="ko-KR" dirty="0"/>
          </a:p>
          <a:p>
            <a:pPr lvl="2"/>
            <a:r>
              <a:rPr lang="en-US" altLang="ko-KR" dirty="0"/>
              <a:t>5V </a:t>
            </a:r>
            <a:r>
              <a:rPr lang="ko-KR" altLang="en-US" dirty="0"/>
              <a:t>출력단자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위쪽 빨간색 전원 레일</a:t>
            </a:r>
            <a:endParaRPr lang="en-US" altLang="ko-KR" dirty="0"/>
          </a:p>
          <a:p>
            <a:pPr lvl="2"/>
            <a:r>
              <a:rPr lang="en-US" altLang="ko-KR" dirty="0"/>
              <a:t>GND </a:t>
            </a:r>
            <a:r>
              <a:rPr lang="ko-KR" altLang="en-US" dirty="0"/>
              <a:t>출력단자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아래 파란색 전원레인</a:t>
            </a:r>
            <a:endParaRPr lang="en-US" altLang="ko-KR" dirty="0"/>
          </a:p>
          <a:p>
            <a:pPr lvl="1"/>
            <a:r>
              <a:rPr lang="en-US" altLang="ko-KR" dirty="0"/>
              <a:t>LED</a:t>
            </a:r>
            <a:r>
              <a:rPr lang="ko-KR" altLang="en-US" dirty="0"/>
              <a:t> 전류제한</a:t>
            </a:r>
            <a:r>
              <a:rPr lang="ko-KR" altLang="en-US" dirty="0">
                <a:sym typeface="Symbol" panose="05050102010706020507" pitchFamily="18" charset="2"/>
              </a:rPr>
              <a:t>저항</a:t>
            </a:r>
            <a:r>
              <a:rPr lang="ko-KR" altLang="en-US" dirty="0"/>
              <a:t> </a:t>
            </a:r>
            <a:r>
              <a:rPr lang="en-US" altLang="ko-KR" dirty="0"/>
              <a:t>220</a:t>
            </a:r>
            <a:r>
              <a:rPr lang="en-US" altLang="ko-KR" dirty="0">
                <a:sym typeface="Symbol" panose="05050102010706020507" pitchFamily="18" charset="2"/>
              </a:rPr>
              <a:t></a:t>
            </a:r>
            <a:r>
              <a:rPr lang="ko-KR" altLang="en-US" dirty="0">
                <a:sym typeface="Symbol" panose="05050102010706020507" pitchFamily="18" charset="2"/>
              </a:rPr>
              <a:t>을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 음극단자와 </a:t>
            </a:r>
            <a:r>
              <a:rPr lang="en-US" altLang="ko-KR" dirty="0"/>
              <a:t>GND </a:t>
            </a:r>
            <a:r>
              <a:rPr lang="ko-KR" altLang="en-US" dirty="0"/>
              <a:t>레일 사이 </a:t>
            </a:r>
            <a:r>
              <a:rPr lang="ko-KR" altLang="en-US" dirty="0">
                <a:sym typeface="Symbol" panose="05050102010706020507" pitchFamily="18" charset="2"/>
              </a:rPr>
              <a:t>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" name="그림 5" descr="텍스트, 회로, 전자 공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A8284B-1F90-9B37-C3B7-A3B63F4001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98" y="3682957"/>
            <a:ext cx="6492803" cy="25605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026FA-72E5-496A-A876-2CC62977E173}"/>
              </a:ext>
            </a:extLst>
          </p:cNvPr>
          <p:cNvSpPr txBox="1"/>
          <p:nvPr/>
        </p:nvSpPr>
        <p:spPr>
          <a:xfrm>
            <a:off x="4571541" y="5738425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F6059-E266-4826-BD63-1C9DB0E0CEC2}"/>
              </a:ext>
            </a:extLst>
          </p:cNvPr>
          <p:cNvSpPr txBox="1"/>
          <p:nvPr/>
        </p:nvSpPr>
        <p:spPr>
          <a:xfrm>
            <a:off x="5436096" y="5678738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(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B0FD6-D944-4BBA-BB9D-803448B0DE5D}"/>
              </a:ext>
            </a:extLst>
          </p:cNvPr>
          <p:cNvSpPr txBox="1"/>
          <p:nvPr/>
        </p:nvSpPr>
        <p:spPr>
          <a:xfrm>
            <a:off x="4279055" y="6176337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&lt;LED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172905-3848-4564-8B6F-1775E7C4EDD6}"/>
              </a:ext>
            </a:extLst>
          </p:cNvPr>
          <p:cNvSpPr txBox="1"/>
          <p:nvPr/>
        </p:nvSpPr>
        <p:spPr>
          <a:xfrm>
            <a:off x="2593652" y="3518755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5V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DF6DCC-BED0-48BB-8B7A-160F9ADDEDB5}"/>
              </a:ext>
            </a:extLst>
          </p:cNvPr>
          <p:cNvSpPr txBox="1"/>
          <p:nvPr/>
        </p:nvSpPr>
        <p:spPr>
          <a:xfrm>
            <a:off x="3923928" y="3795754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A0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b="1" dirty="0">
                <a:solidFill>
                  <a:srgbClr val="66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A1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b="1" dirty="0">
                <a:solidFill>
                  <a:srgbClr val="99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A2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A3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81ABA7-BB5A-49D4-B881-5A205AB985D8}"/>
              </a:ext>
            </a:extLst>
          </p:cNvPr>
          <p:cNvSpPr txBox="1"/>
          <p:nvPr/>
        </p:nvSpPr>
        <p:spPr>
          <a:xfrm>
            <a:off x="5893456" y="462921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LED(Blue)</a:t>
            </a:r>
            <a:endParaRPr lang="ko-KR" altLang="en-US" sz="1050" b="1" dirty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823560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1] </a:t>
            </a:r>
            <a:r>
              <a:rPr lang="ko-KR" altLang="en-US" dirty="0"/>
              <a:t>디지털출력 </a:t>
            </a:r>
            <a:r>
              <a:rPr lang="en-US" altLang="ko-KR" dirty="0"/>
              <a:t>: LED </a:t>
            </a:r>
            <a:r>
              <a:rPr lang="ko-KR" altLang="en-US" dirty="0"/>
              <a:t>제어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C6CE57-7597-496B-AE49-10357B5A7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실습내용</a:t>
            </a:r>
            <a:endParaRPr lang="en-US" altLang="ko-KR" dirty="0"/>
          </a:p>
          <a:p>
            <a:pPr lvl="1"/>
            <a:r>
              <a:rPr lang="en-US" altLang="ko-KR" dirty="0" err="1"/>
              <a:t>LedOnOff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동시 점멸 동작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주차 도전과제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/>
            <a:r>
              <a:rPr lang="en-US" altLang="ko-KR" dirty="0" err="1"/>
              <a:t>LedSequence</a:t>
            </a:r>
            <a:r>
              <a:rPr lang="en-US" altLang="ko-KR" dirty="0"/>
              <a:t>() : LED</a:t>
            </a:r>
            <a:r>
              <a:rPr lang="ko-KR" altLang="en-US" dirty="0"/>
              <a:t>의 순차적인 점멸동작 </a:t>
            </a:r>
            <a:endParaRPr lang="en-US" altLang="ko-KR" dirty="0"/>
          </a:p>
          <a:p>
            <a:r>
              <a:rPr lang="ko-KR" altLang="en-US" dirty="0"/>
              <a:t>실습 파일명 </a:t>
            </a:r>
            <a:r>
              <a:rPr lang="en-US" altLang="ko-KR" dirty="0"/>
              <a:t>: _01_ledcontrol.ino</a:t>
            </a:r>
            <a:endParaRPr lang="ko-KR" altLang="en-US" dirty="0"/>
          </a:p>
        </p:txBody>
      </p:sp>
      <p:pic>
        <p:nvPicPr>
          <p:cNvPr id="3" name="KakaoTalk_20250312_203109484">
            <a:hlinkClick r:id="" action="ppaction://media"/>
            <a:extLst>
              <a:ext uri="{FF2B5EF4-FFF2-40B4-BE49-F238E27FC236}">
                <a16:creationId xmlns:a16="http://schemas.microsoft.com/office/drawing/2014/main" id="{C3C0E21F-1E8B-D491-079C-E38A53EAB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220280" y="2097249"/>
            <a:ext cx="2725663" cy="48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7069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1] </a:t>
            </a:r>
            <a:r>
              <a:rPr lang="ko-KR" altLang="en-US" dirty="0"/>
              <a:t>디지털출력 </a:t>
            </a:r>
            <a:r>
              <a:rPr lang="en-US" altLang="ko-KR" dirty="0"/>
              <a:t>: LED </a:t>
            </a:r>
            <a:r>
              <a:rPr lang="ko-KR" altLang="en-US" dirty="0"/>
              <a:t>제어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C0702-8254-4D31-B08D-C601AC87E4BE}"/>
              </a:ext>
            </a:extLst>
          </p:cNvPr>
          <p:cNvSpPr txBox="1"/>
          <p:nvPr/>
        </p:nvSpPr>
        <p:spPr>
          <a:xfrm>
            <a:off x="3711323" y="6248345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&lt;_01_LedControl.ino&gt;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75DDE3-FA41-FE6C-0CE0-257B9C757D18}"/>
              </a:ext>
            </a:extLst>
          </p:cNvPr>
          <p:cNvGrpSpPr/>
          <p:nvPr/>
        </p:nvGrpSpPr>
        <p:grpSpPr>
          <a:xfrm>
            <a:off x="263861" y="1173490"/>
            <a:ext cx="8616277" cy="5050135"/>
            <a:chOff x="539552" y="448046"/>
            <a:chExt cx="9552381" cy="594285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B152DF-89A8-4742-2F91-1CB79F05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450767"/>
              <a:ext cx="4866667" cy="593333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C5F668-F6EA-B6CB-12BC-A58D6F87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6219" y="448046"/>
              <a:ext cx="4685714" cy="594285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8756704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4C10-A536-41E3-8166-CF1A1745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로 구현 가능한 다양한 패턴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DCFBA-583A-4786-A643-EADE7FF35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CBBDBF28-FBF6-43EA-904A-FE2E020D0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856197"/>
                  </p:ext>
                </p:extLst>
              </p:nvPr>
            </p:nvGraphicFramePr>
            <p:xfrm>
              <a:off x="683568" y="1124744"/>
              <a:ext cx="7532161" cy="52662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8312">
                      <a:extLst>
                        <a:ext uri="{9D8B030D-6E8A-4147-A177-3AD203B41FA5}">
                          <a16:colId xmlns:a16="http://schemas.microsoft.com/office/drawing/2014/main" val="4109399633"/>
                        </a:ext>
                      </a:extLst>
                    </a:gridCol>
                    <a:gridCol w="4723849">
                      <a:extLst>
                        <a:ext uri="{9D8B030D-6E8A-4147-A177-3AD203B41FA5}">
                          <a16:colId xmlns:a16="http://schemas.microsoft.com/office/drawing/2014/main" val="3886458648"/>
                        </a:ext>
                      </a:extLst>
                    </a:gridCol>
                  </a:tblGrid>
                  <a:tr h="3560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패턴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𝒕𝒊𝒎𝒆</m:t>
                              </m:r>
                            </m:oMath>
                          </a14:m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3" panose="05040102010807070707" pitchFamily="18" charset="2"/>
                            </a:rPr>
                            <a:t>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3" panose="05040102010807070707" pitchFamily="18" charset="2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124690"/>
                      </a:ext>
                    </a:extLst>
                  </a:tr>
                  <a:tr h="12251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en-US" altLang="ko-KR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en-US" altLang="ko-KR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개의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LED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를 모두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On/Off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시키는 패턴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 err="1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OnOff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() 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구현</a:t>
                          </a:r>
                          <a:endParaRPr lang="ko-KR" altLang="en-US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45968362"/>
                      </a:ext>
                    </a:extLst>
                  </a:tr>
                  <a:tr h="12251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endParaRPr lang="en-US" altLang="ko-KR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</a:t>
                          </a:r>
                          <a:endParaRPr lang="en-US" altLang="ko-KR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개의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LED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를 순차적으로 점멸하는 패턴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Sequence() 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구현</a:t>
                          </a:r>
                          <a:endParaRPr lang="ko-KR" altLang="en-US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9100308"/>
                      </a:ext>
                    </a:extLst>
                  </a:tr>
                  <a:tr h="12251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 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LED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를 하나씩 켜다가 다 켜지면 같은 순서대로 끔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 err="1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FirstOnFirstOff</a:t>
                          </a:r>
                          <a:r>
                            <a:rPr lang="en-US" altLang="ko-KR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()  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도전과제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966985"/>
                      </a:ext>
                    </a:extLst>
                  </a:tr>
                  <a:tr h="122512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latinLnBrk="1"/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latinLnBrk="1"/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latinLnBrk="1"/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LED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를 하나씩 켜다가 다 켜지면 반대 순서대로 끔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 err="1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LastOnFirstOff</a:t>
                          </a:r>
                          <a:r>
                            <a:rPr lang="en-US" altLang="ko-KR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()  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도전과제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endParaRPr lang="ko-KR" altLang="en-US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03159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CBBDBF28-FBF6-43EA-904A-FE2E020D0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856197"/>
                  </p:ext>
                </p:extLst>
              </p:nvPr>
            </p:nvGraphicFramePr>
            <p:xfrm>
              <a:off x="683568" y="1124744"/>
              <a:ext cx="7532161" cy="52662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8312">
                      <a:extLst>
                        <a:ext uri="{9D8B030D-6E8A-4147-A177-3AD203B41FA5}">
                          <a16:colId xmlns:a16="http://schemas.microsoft.com/office/drawing/2014/main" val="4109399633"/>
                        </a:ext>
                      </a:extLst>
                    </a:gridCol>
                    <a:gridCol w="4723849">
                      <a:extLst>
                        <a:ext uri="{9D8B030D-6E8A-4147-A177-3AD203B41FA5}">
                          <a16:colId xmlns:a16="http://schemas.microsoft.com/office/drawing/2014/main" val="388645864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333" r="-168330" b="-13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124690"/>
                      </a:ext>
                    </a:extLst>
                  </a:tr>
                  <a:tr h="12251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en-US" altLang="ko-KR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en-US" altLang="ko-KR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개의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LED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를 모두 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On/Off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시키는 패턴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 err="1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OnOff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() 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구현</a:t>
                          </a:r>
                          <a:endParaRPr lang="ko-KR" altLang="en-US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45968362"/>
                      </a:ext>
                    </a:extLst>
                  </a:tr>
                  <a:tr h="12251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endParaRPr lang="en-US" altLang="ko-KR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</a:t>
                          </a:r>
                          <a:endParaRPr lang="en-US" altLang="ko-KR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개의</a:t>
                          </a: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LED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를 순차적으로 점멸하는 패턴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Sequence()  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구현</a:t>
                          </a:r>
                          <a:endParaRPr lang="ko-KR" altLang="en-US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9100308"/>
                      </a:ext>
                    </a:extLst>
                  </a:tr>
                  <a:tr h="12251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 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LED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를 하나씩 켜다가 다 켜지면 같은 순서대로 끔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 err="1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FirstOnFirstOff</a:t>
                          </a:r>
                          <a:r>
                            <a:rPr lang="en-US" altLang="ko-KR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()  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도전과제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966985"/>
                      </a:ext>
                    </a:extLst>
                  </a:tr>
                  <a:tr h="122512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latinLnBrk="1"/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latinLnBrk="1"/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  <a:p>
                          <a:pPr latinLnBrk="1"/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r>
                            <a:rPr lang="ko-KR" altLang="en-US" b="1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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 2" panose="05020102010507070707" pitchFamily="18" charset="2"/>
                            </a:rPr>
                            <a:t></a:t>
                          </a:r>
                          <a:endParaRPr lang="en-US" altLang="ko-KR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sym typeface="Wingdings 2" panose="05020102010507070707" pitchFamily="18" charset="2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LED</a:t>
                          </a:r>
                          <a:r>
                            <a:rPr lang="ko-KR" altLang="en-US" b="1" dirty="0">
                              <a:solidFill>
                                <a:srgbClr val="0070C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를 하나씩 켜다가 다 켜지면 반대 순서대로 끔</a:t>
                          </a:r>
                          <a:endParaRPr lang="en-US" altLang="ko-KR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285750" indent="-285750" latinLnBrk="1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altLang="ko-KR" b="1" dirty="0" err="1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LastOnFirstOff</a:t>
                          </a:r>
                          <a:r>
                            <a:rPr lang="en-US" altLang="ko-KR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()  </a:t>
                          </a:r>
                          <a:r>
                            <a:rPr lang="ko-KR" altLang="en-US" b="1" dirty="0">
                              <a:solidFill>
                                <a:srgbClr val="FF0000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도전과제</a:t>
                          </a:r>
                          <a:endParaRPr lang="ko-KR" altLang="en-US" b="1" dirty="0">
                            <a:solidFill>
                              <a:srgbClr val="FF000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endParaRPr lang="ko-KR" altLang="en-US" b="1" dirty="0">
                            <a:solidFill>
                              <a:srgbClr val="0070C0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03159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D322BAD-88C0-497A-9C19-2FA4FF6CCA92}"/>
              </a:ext>
            </a:extLst>
          </p:cNvPr>
          <p:cNvSpPr txBox="1"/>
          <p:nvPr/>
        </p:nvSpPr>
        <p:spPr>
          <a:xfrm>
            <a:off x="3092553" y="6375800"/>
            <a:ext cx="271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&lt;LED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구현할 수 있는 패턴들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396108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4C10-A536-41E3-8166-CF1A1745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로 구현 가능한 다양한 패턴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2968C-1F1C-4A97-B0DB-06073151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이진수 표시기 </a:t>
            </a:r>
            <a:r>
              <a:rPr lang="en-US" altLang="ko-KR" dirty="0">
                <a:sym typeface="Wingdings" panose="05000000000000000000" pitchFamily="2" charset="2"/>
              </a:rPr>
              <a:t> Binary(int value)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LED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이진수의 비트</a:t>
            </a:r>
            <a:r>
              <a:rPr lang="en-US" altLang="ko-KR" dirty="0"/>
              <a:t>(bit)</a:t>
            </a:r>
            <a:r>
              <a:rPr lang="ko-KR" altLang="en-US" dirty="0"/>
              <a:t>라</a:t>
            </a:r>
            <a:r>
              <a:rPr lang="en-US" altLang="ko-KR" dirty="0"/>
              <a:t> </a:t>
            </a:r>
            <a:r>
              <a:rPr lang="ko-KR" altLang="en-US" dirty="0"/>
              <a:t>생각</a:t>
            </a:r>
            <a:endParaRPr lang="en-US" altLang="ko-KR" dirty="0"/>
          </a:p>
          <a:p>
            <a:pPr lvl="1"/>
            <a:r>
              <a:rPr lang="ko-KR" altLang="en-US" dirty="0"/>
              <a:t>숫자를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15</a:t>
            </a:r>
            <a:r>
              <a:rPr lang="ko-KR" altLang="en-US" dirty="0"/>
              <a:t>까지 변화시키면서 </a:t>
            </a:r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en-US" altLang="ko-KR" dirty="0"/>
              <a:t>On/Off</a:t>
            </a:r>
          </a:p>
          <a:p>
            <a:pPr lvl="1"/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 err="1"/>
              <a:t>bitRead</a:t>
            </a:r>
            <a:r>
              <a:rPr lang="en-US" altLang="ko-KR" dirty="0"/>
              <a:t>()</a:t>
            </a:r>
            <a:r>
              <a:rPr lang="ko-KR" altLang="en-US" dirty="0"/>
              <a:t>를 이용</a:t>
            </a:r>
            <a:r>
              <a:rPr lang="en-US" altLang="ko-KR" dirty="0"/>
              <a:t>,</a:t>
            </a:r>
            <a:r>
              <a:rPr lang="ko-KR" altLang="en-US" dirty="0"/>
              <a:t> 특정 비트의 </a:t>
            </a:r>
            <a:r>
              <a:rPr lang="en-US" altLang="ko-KR" dirty="0"/>
              <a:t>On/Off </a:t>
            </a:r>
            <a:r>
              <a:rPr lang="ko-KR" altLang="en-US" dirty="0"/>
              <a:t>확인 가능</a:t>
            </a:r>
            <a:endParaRPr lang="en-US" altLang="ko-KR" dirty="0"/>
          </a:p>
          <a:p>
            <a:pPr lvl="1"/>
            <a:r>
              <a:rPr lang="en-US" altLang="ko-KR" dirty="0"/>
              <a:t>Digit</a:t>
            </a:r>
            <a:r>
              <a:rPr lang="ko-KR" altLang="en-US" dirty="0"/>
              <a:t>를 고려하여 </a:t>
            </a:r>
            <a:r>
              <a:rPr lang="en-US" altLang="ko-KR" dirty="0"/>
              <a:t>LED </a:t>
            </a:r>
            <a:r>
              <a:rPr lang="ko-KR" altLang="en-US" dirty="0"/>
              <a:t>번호를 우측이 </a:t>
            </a:r>
            <a:r>
              <a:rPr lang="en-US" altLang="ko-KR" dirty="0"/>
              <a:t>0</a:t>
            </a:r>
            <a:r>
              <a:rPr lang="ko-KR" altLang="en-US" dirty="0"/>
              <a:t>번이 되도록 약속함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DCFBA-583A-4786-A643-EADE7FF35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B6C5F8-7194-4B94-BE8B-4B06F7D98F6E}"/>
              </a:ext>
            </a:extLst>
          </p:cNvPr>
          <p:cNvSpPr/>
          <p:nvPr/>
        </p:nvSpPr>
        <p:spPr>
          <a:xfrm>
            <a:off x="4513082" y="3751766"/>
            <a:ext cx="3888432" cy="20184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latinLnBrk="0" hangingPunct="0">
              <a:lnSpc>
                <a:spcPct val="120000"/>
              </a:lnSpc>
            </a:pPr>
            <a:r>
              <a:rPr kumimoji="0" lang="ko-KR" altLang="ko-KR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bitRead</a:t>
            </a:r>
            <a:r>
              <a:rPr kumimoji="0" lang="ko-KR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ko-KR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kumimoji="0" lang="ko-KR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ko-KR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kumimoji="0" lang="ko-KR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숫자의 한 비트를 읽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음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읽을 숫자</a:t>
            </a: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읽을 비트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(0~3)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LSB(맨 오른쪽 비트)가 0, 왼쪽으로 갈수록 1씩 증가</a:t>
            </a: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반환</a:t>
            </a:r>
            <a:r>
              <a:rPr kumimoji="0" lang="ko-KR" altLang="en-US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비트의 값 (0 또는 1)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F626B4-7CA2-402F-B085-0E90F601F7EB}"/>
              </a:ext>
            </a:extLst>
          </p:cNvPr>
          <p:cNvGrpSpPr/>
          <p:nvPr/>
        </p:nvGrpSpPr>
        <p:grpSpPr>
          <a:xfrm>
            <a:off x="611560" y="3753972"/>
            <a:ext cx="2880320" cy="1666576"/>
            <a:chOff x="2771800" y="3227116"/>
            <a:chExt cx="2880320" cy="16665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62ECE93-4B93-48DF-8F65-D3FB36D0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3032" y="3714606"/>
              <a:ext cx="1440160" cy="64347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330EF7-EB67-441B-B72A-D271245EE977}"/>
                </a:ext>
              </a:extLst>
            </p:cNvPr>
            <p:cNvSpPr txBox="1"/>
            <p:nvPr/>
          </p:nvSpPr>
          <p:spPr>
            <a:xfrm>
              <a:off x="3862079" y="4458598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b="1" baseline="300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b="1" baseline="30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6A9F52-0EBC-483A-8CFC-878125AA81D1}"/>
                </a:ext>
              </a:extLst>
            </p:cNvPr>
            <p:cNvSpPr txBox="1"/>
            <p:nvPr/>
          </p:nvSpPr>
          <p:spPr>
            <a:xfrm>
              <a:off x="4215171" y="4458598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b="1" baseline="300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b="1" baseline="30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209BE5-4CE4-4B71-9779-80354D356EFF}"/>
                </a:ext>
              </a:extLst>
            </p:cNvPr>
            <p:cNvSpPr txBox="1"/>
            <p:nvPr/>
          </p:nvSpPr>
          <p:spPr>
            <a:xfrm>
              <a:off x="4568263" y="4458598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b="1" baseline="300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b="1" baseline="30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D0EFEB-A57D-4841-8B81-C182726C6E56}"/>
                </a:ext>
              </a:extLst>
            </p:cNvPr>
            <p:cNvSpPr txBox="1"/>
            <p:nvPr/>
          </p:nvSpPr>
          <p:spPr>
            <a:xfrm>
              <a:off x="4921356" y="4458598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b="1" baseline="300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b="1" baseline="30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FB3656-1614-4365-B271-84702DB899AF}"/>
                </a:ext>
              </a:extLst>
            </p:cNvPr>
            <p:cNvSpPr txBox="1"/>
            <p:nvPr/>
          </p:nvSpPr>
          <p:spPr>
            <a:xfrm>
              <a:off x="2771800" y="3378775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LED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번호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71E6EA-E141-41A4-A0EB-0CE2161E0D12}"/>
                </a:ext>
              </a:extLst>
            </p:cNvPr>
            <p:cNvSpPr txBox="1"/>
            <p:nvPr/>
          </p:nvSpPr>
          <p:spPr>
            <a:xfrm>
              <a:off x="3851920" y="3334821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202F7F-EE71-401A-A0A5-F6A7204E875B}"/>
                </a:ext>
              </a:extLst>
            </p:cNvPr>
            <p:cNvSpPr txBox="1"/>
            <p:nvPr/>
          </p:nvSpPr>
          <p:spPr>
            <a:xfrm>
              <a:off x="4222593" y="333724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C2072-723D-4174-AE23-A25A812A72E5}"/>
                </a:ext>
              </a:extLst>
            </p:cNvPr>
            <p:cNvSpPr txBox="1"/>
            <p:nvPr/>
          </p:nvSpPr>
          <p:spPr>
            <a:xfrm>
              <a:off x="4593266" y="3339673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CCEDEF-EC7F-410A-9CCE-78934EAF771A}"/>
                </a:ext>
              </a:extLst>
            </p:cNvPr>
            <p:cNvSpPr txBox="1"/>
            <p:nvPr/>
          </p:nvSpPr>
          <p:spPr>
            <a:xfrm>
              <a:off x="4963939" y="3342099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3672BC-8916-460D-AC4E-3AA079649B2F}"/>
                </a:ext>
              </a:extLst>
            </p:cNvPr>
            <p:cNvSpPr txBox="1"/>
            <p:nvPr/>
          </p:nvSpPr>
          <p:spPr>
            <a:xfrm>
              <a:off x="3122857" y="4458598"/>
              <a:ext cx="577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digit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393E242-0255-4105-BFA0-D12EB5FB415C}"/>
                </a:ext>
              </a:extLst>
            </p:cNvPr>
            <p:cNvSpPr/>
            <p:nvPr/>
          </p:nvSpPr>
          <p:spPr>
            <a:xfrm>
              <a:off x="2771800" y="3227116"/>
              <a:ext cx="2880320" cy="166657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3D4FB0-5FA5-4411-AD08-54F083AF5456}"/>
              </a:ext>
            </a:extLst>
          </p:cNvPr>
          <p:cNvSpPr txBox="1"/>
          <p:nvPr/>
        </p:nvSpPr>
        <p:spPr>
          <a:xfrm>
            <a:off x="1124066" y="5769095"/>
            <a:ext cx="1786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디지트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(digit)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D6175-C1C9-451B-93CB-BE532E801E53}"/>
              </a:ext>
            </a:extLst>
          </p:cNvPr>
          <p:cNvSpPr txBox="1"/>
          <p:nvPr/>
        </p:nvSpPr>
        <p:spPr>
          <a:xfrm>
            <a:off x="5765377" y="5888305"/>
            <a:ext cx="1383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bitRead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680608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2] </a:t>
            </a:r>
            <a:r>
              <a:rPr lang="ko-KR" altLang="en-US" dirty="0"/>
              <a:t>디지털출력 </a:t>
            </a:r>
            <a:r>
              <a:rPr lang="en-US" altLang="ko-KR" dirty="0"/>
              <a:t>: LED </a:t>
            </a:r>
            <a:r>
              <a:rPr lang="ko-KR" altLang="en-US" dirty="0"/>
              <a:t>제어</a:t>
            </a:r>
            <a:r>
              <a:rPr lang="en-US" altLang="ko-KR" dirty="0"/>
              <a:t> (</a:t>
            </a:r>
            <a:r>
              <a:rPr lang="ko-KR" altLang="en-US" dirty="0"/>
              <a:t>클래스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C6CE57-7597-496B-AE49-10357B5A7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실습내용</a:t>
            </a:r>
            <a:endParaRPr lang="en-US" altLang="ko-KR" dirty="0"/>
          </a:p>
          <a:p>
            <a:pPr lvl="1"/>
            <a:r>
              <a:rPr lang="en-US" altLang="ko-KR" dirty="0"/>
              <a:t>_02_LedControl.ino : </a:t>
            </a:r>
            <a:r>
              <a:rPr lang="ko-KR" altLang="en-US" dirty="0"/>
              <a:t>스케치</a:t>
            </a:r>
            <a:r>
              <a:rPr lang="en-US" altLang="ko-KR" dirty="0"/>
              <a:t> </a:t>
            </a:r>
            <a:r>
              <a:rPr lang="ko-KR" altLang="en-US" dirty="0"/>
              <a:t>메인 프로그램</a:t>
            </a:r>
            <a:endParaRPr lang="en-US" altLang="ko-KR" dirty="0"/>
          </a:p>
          <a:p>
            <a:pPr lvl="1"/>
            <a:r>
              <a:rPr lang="en-US" altLang="ko-KR" dirty="0" err="1"/>
              <a:t>Led.h</a:t>
            </a:r>
            <a:r>
              <a:rPr lang="en-US" altLang="ko-KR" dirty="0"/>
              <a:t> : </a:t>
            </a:r>
            <a:r>
              <a:rPr lang="ko-KR" altLang="en-US" dirty="0"/>
              <a:t>클래스의</a:t>
            </a:r>
            <a:r>
              <a:rPr lang="en-US" altLang="ko-KR" dirty="0"/>
              <a:t> </a:t>
            </a:r>
            <a:r>
              <a:rPr lang="ko-KR" altLang="en-US" dirty="0"/>
              <a:t>정의가 포함된 헤더 파일</a:t>
            </a:r>
            <a:endParaRPr lang="en-US" altLang="ko-KR" dirty="0"/>
          </a:p>
          <a:p>
            <a:pPr lvl="1"/>
            <a:r>
              <a:rPr lang="en-US" altLang="ko-KR" dirty="0"/>
              <a:t>Led.cpp : </a:t>
            </a:r>
            <a:r>
              <a:rPr lang="ko-KR" altLang="en-US" dirty="0"/>
              <a:t>클래스의 동작을 구현한 </a:t>
            </a:r>
            <a:r>
              <a:rPr lang="en-US" altLang="ko-KR" dirty="0"/>
              <a:t>C++ </a:t>
            </a:r>
            <a:r>
              <a:rPr lang="ko-KR" altLang="en-US" dirty="0"/>
              <a:t>파일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C0702-8254-4D31-B08D-C601AC87E4BE}"/>
              </a:ext>
            </a:extLst>
          </p:cNvPr>
          <p:cNvSpPr txBox="1"/>
          <p:nvPr/>
        </p:nvSpPr>
        <p:spPr>
          <a:xfrm>
            <a:off x="3109104" y="6104329"/>
            <a:ext cx="2925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탭도구를 이용하여 새로운 탭을 추가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9309F6-4858-5F99-8DC4-A695605E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7" y="2908762"/>
            <a:ext cx="4186241" cy="22678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6F838E-4E39-F67C-8793-BA0E7BEC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48" y="3552979"/>
            <a:ext cx="2523809" cy="15238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AC4082-BB20-1A38-093F-E74450A1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33" y="4425558"/>
            <a:ext cx="4186241" cy="15730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A972B8-8DA2-4F7B-AA99-FD0C8C9426B5}"/>
              </a:ext>
            </a:extLst>
          </p:cNvPr>
          <p:cNvSpPr/>
          <p:nvPr/>
        </p:nvSpPr>
        <p:spPr>
          <a:xfrm>
            <a:off x="4091633" y="3289267"/>
            <a:ext cx="392905" cy="208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497EC8-1943-4B23-9AAC-4567A26A676A}"/>
              </a:ext>
            </a:extLst>
          </p:cNvPr>
          <p:cNvSpPr/>
          <p:nvPr/>
        </p:nvSpPr>
        <p:spPr>
          <a:xfrm>
            <a:off x="4110729" y="3541657"/>
            <a:ext cx="1349771" cy="25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82F185-E0AE-01B3-2219-224B08E00657}"/>
              </a:ext>
            </a:extLst>
          </p:cNvPr>
          <p:cNvSpPr/>
          <p:nvPr/>
        </p:nvSpPr>
        <p:spPr>
          <a:xfrm>
            <a:off x="4207576" y="4949015"/>
            <a:ext cx="1349771" cy="25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8397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2] </a:t>
            </a:r>
            <a:r>
              <a:rPr lang="ko-KR" altLang="en-US" dirty="0"/>
              <a:t>디지털출력 </a:t>
            </a:r>
            <a:r>
              <a:rPr lang="en-US" altLang="ko-KR" dirty="0"/>
              <a:t>: LED </a:t>
            </a:r>
            <a:r>
              <a:rPr lang="ko-KR" altLang="en-US" dirty="0"/>
              <a:t>제어</a:t>
            </a:r>
            <a:r>
              <a:rPr lang="en-US" altLang="ko-KR" dirty="0"/>
              <a:t> (</a:t>
            </a:r>
            <a:r>
              <a:rPr lang="ko-KR" altLang="en-US" dirty="0"/>
              <a:t>클래스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B10A012-0674-44E5-9DE2-2CC2A8806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Led.h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헤더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파일은 클래스의 선언부에 해당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E3D0B8-FFC3-D220-33A2-7ED402FA345A}"/>
              </a:ext>
            </a:extLst>
          </p:cNvPr>
          <p:cNvGrpSpPr/>
          <p:nvPr/>
        </p:nvGrpSpPr>
        <p:grpSpPr>
          <a:xfrm>
            <a:off x="97159" y="1526658"/>
            <a:ext cx="8907683" cy="4428571"/>
            <a:chOff x="373857" y="1473344"/>
            <a:chExt cx="8907683" cy="44285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A316B7-9A49-048B-2159-780CBDEE8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857" y="1473344"/>
              <a:ext cx="4190476" cy="442857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79C645-EF83-3BE6-DC2B-0F2BCB846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7254" y="1473344"/>
              <a:ext cx="4714286" cy="40000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9632378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2] </a:t>
            </a:r>
            <a:r>
              <a:rPr lang="ko-KR" altLang="en-US" dirty="0"/>
              <a:t>디지털출력 </a:t>
            </a:r>
            <a:r>
              <a:rPr lang="en-US" altLang="ko-KR" dirty="0"/>
              <a:t>: LED </a:t>
            </a:r>
            <a:r>
              <a:rPr lang="ko-KR" altLang="en-US" dirty="0"/>
              <a:t>제어</a:t>
            </a:r>
            <a:r>
              <a:rPr lang="en-US" altLang="ko-KR" dirty="0"/>
              <a:t> (</a:t>
            </a:r>
            <a:r>
              <a:rPr lang="ko-KR" altLang="en-US" dirty="0"/>
              <a:t>클래스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B10A012-0674-44E5-9DE2-2CC2A8806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Led.cpp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클래스의 실제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동작을 담당하는 </a:t>
            </a:r>
            <a:r>
              <a:rPr lang="en-US" altLang="ko-KR" dirty="0">
                <a:sym typeface="Wingdings" panose="05000000000000000000" pitchFamily="2" charset="2"/>
              </a:rPr>
              <a:t>C++</a:t>
            </a:r>
            <a:r>
              <a:rPr lang="ko-KR" altLang="en-US" dirty="0">
                <a:sym typeface="Wingdings" panose="05000000000000000000" pitchFamily="2" charset="2"/>
              </a:rPr>
              <a:t> 파일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0715EB-37A4-B503-BF74-9F9E9AF01D21}"/>
              </a:ext>
            </a:extLst>
          </p:cNvPr>
          <p:cNvGrpSpPr/>
          <p:nvPr/>
        </p:nvGrpSpPr>
        <p:grpSpPr>
          <a:xfrm>
            <a:off x="395536" y="1484784"/>
            <a:ext cx="8469994" cy="5134139"/>
            <a:chOff x="395536" y="1484784"/>
            <a:chExt cx="8619048" cy="539047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66D8528-0EAE-278E-2DD3-F2253AA0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484784"/>
              <a:ext cx="4057143" cy="481904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D867990-CF06-A88A-8D76-C2AB14B1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679" y="1484784"/>
              <a:ext cx="4561905" cy="539047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79043939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2] </a:t>
            </a:r>
            <a:r>
              <a:rPr lang="ko-KR" altLang="en-US" dirty="0"/>
              <a:t>디지털출력 </a:t>
            </a:r>
            <a:r>
              <a:rPr lang="en-US" altLang="ko-KR" dirty="0"/>
              <a:t>: LED </a:t>
            </a:r>
            <a:r>
              <a:rPr lang="ko-KR" altLang="en-US" dirty="0"/>
              <a:t>제어</a:t>
            </a:r>
            <a:r>
              <a:rPr lang="en-US" altLang="ko-KR" dirty="0"/>
              <a:t> (</a:t>
            </a:r>
            <a:r>
              <a:rPr lang="ko-KR" altLang="en-US" dirty="0"/>
              <a:t>클래스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E65D32-166E-7C4A-71D0-D0BFF46CE56A}"/>
              </a:ext>
            </a:extLst>
          </p:cNvPr>
          <p:cNvGrpSpPr/>
          <p:nvPr/>
        </p:nvGrpSpPr>
        <p:grpSpPr>
          <a:xfrm>
            <a:off x="308622" y="972915"/>
            <a:ext cx="8526756" cy="5580952"/>
            <a:chOff x="539552" y="908081"/>
            <a:chExt cx="8526756" cy="55809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5BAE3BD-9CD2-52CA-65CD-62649A3DC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908081"/>
              <a:ext cx="3761905" cy="558095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1F92333-F577-7D57-B237-0BA711EB5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4520" y="908081"/>
              <a:ext cx="4751788" cy="482517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77309378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EF89B-9811-C8D3-1133-D44FE0CE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10FB8-6517-6327-31A2-38661D1C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2] </a:t>
            </a:r>
            <a:r>
              <a:rPr lang="ko-KR" altLang="en-US" dirty="0"/>
              <a:t>디지털출력 </a:t>
            </a:r>
            <a:r>
              <a:rPr lang="en-US" altLang="ko-KR" dirty="0"/>
              <a:t>: LED </a:t>
            </a:r>
            <a:r>
              <a:rPr lang="ko-KR" altLang="en-US" dirty="0"/>
              <a:t>제어</a:t>
            </a:r>
            <a:r>
              <a:rPr lang="en-US" altLang="ko-KR" dirty="0"/>
              <a:t> (</a:t>
            </a:r>
            <a:r>
              <a:rPr lang="ko-KR" altLang="en-US" dirty="0"/>
              <a:t>클래스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D4FEA-CCE3-8085-6B71-614829C5F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E6F8A1-8230-10DE-48AD-61C6880A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24238"/>
            <a:ext cx="4123809" cy="48095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5732210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053847-62A1-4E89-8DAA-4521CF1C0422}" type="slidenum">
              <a:rPr lang="en-US" altLang="ko-KR" smtClean="0"/>
              <a:pPr/>
              <a:t>2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00" y="41127"/>
            <a:ext cx="5121000" cy="677574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2] </a:t>
            </a:r>
            <a:r>
              <a:rPr lang="ko-KR" altLang="en-US" dirty="0"/>
              <a:t>디지털출력 </a:t>
            </a:r>
            <a:r>
              <a:rPr lang="en-US" altLang="ko-KR" dirty="0"/>
              <a:t>: LED </a:t>
            </a:r>
            <a:r>
              <a:rPr lang="ko-KR" altLang="en-US" dirty="0"/>
              <a:t>제어</a:t>
            </a:r>
            <a:r>
              <a:rPr lang="en-US" altLang="ko-KR" dirty="0"/>
              <a:t> (</a:t>
            </a:r>
            <a:r>
              <a:rPr lang="ko-KR" altLang="en-US" dirty="0"/>
              <a:t>클래스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CEBADC-78B1-401B-B4F3-F5E0CB371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_02_LedControl.ino : </a:t>
            </a:r>
            <a:r>
              <a:rPr lang="ko-KR" altLang="en-US" dirty="0"/>
              <a:t>스케치</a:t>
            </a:r>
            <a:r>
              <a:rPr lang="en-US" altLang="ko-KR" dirty="0"/>
              <a:t> </a:t>
            </a:r>
            <a:r>
              <a:rPr lang="ko-KR" altLang="en-US" dirty="0"/>
              <a:t>메인 프로그램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3" name="KakaoTalk_20250312_204154064">
            <a:hlinkClick r:id="" action="ppaction://media"/>
            <a:extLst>
              <a:ext uri="{FF2B5EF4-FFF2-40B4-BE49-F238E27FC236}">
                <a16:creationId xmlns:a16="http://schemas.microsoft.com/office/drawing/2014/main" id="{2EE5085A-93A5-6022-0B64-A1BAF65F3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5929396" y="3999123"/>
            <a:ext cx="1755391" cy="31130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6248DB1-EDE3-B9F7-D1FE-0C39231B9800}"/>
              </a:ext>
            </a:extLst>
          </p:cNvPr>
          <p:cNvGrpSpPr/>
          <p:nvPr/>
        </p:nvGrpSpPr>
        <p:grpSpPr>
          <a:xfrm>
            <a:off x="283275" y="1504520"/>
            <a:ext cx="8517825" cy="4928803"/>
            <a:chOff x="156575" y="1588678"/>
            <a:chExt cx="8517825" cy="492880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50104F-3208-CD43-6CB9-73E010FC5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575" y="1593672"/>
              <a:ext cx="4361905" cy="492380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8CF163-7BD2-9A5C-2B62-336833BF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1543" y="1588678"/>
              <a:ext cx="4142857" cy="307619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912195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푸시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(Push Button)</a:t>
            </a:r>
            <a:endParaRPr lang="ko-KR" altLang="en-US" dirty="0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99F1987C-8E1B-4CF9-AC18-A9612130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81075"/>
            <a:ext cx="8950325" cy="5519738"/>
          </a:xfrm>
        </p:spPr>
        <p:txBody>
          <a:bodyPr/>
          <a:lstStyle/>
          <a:p>
            <a:r>
              <a:rPr lang="ko-KR" altLang="en-US" dirty="0"/>
              <a:t>푸시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(Push Button)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누름 단추 혹은 푸시 버튼이라 부르며</a:t>
            </a:r>
            <a:r>
              <a:rPr lang="en-US" altLang="ko-KR" dirty="0"/>
              <a:t>, </a:t>
            </a:r>
            <a:r>
              <a:rPr lang="ko-KR" altLang="en-US" dirty="0"/>
              <a:t>디지털 입력의 대표적 형태</a:t>
            </a:r>
            <a:endParaRPr lang="en-US" altLang="ko-KR" dirty="0"/>
          </a:p>
          <a:p>
            <a:pPr lvl="1"/>
            <a:r>
              <a:rPr lang="ko-KR" altLang="en-US" dirty="0"/>
              <a:t>지렛대 형태에 가까우며</a:t>
            </a:r>
            <a:r>
              <a:rPr lang="en-US" altLang="ko-KR" dirty="0"/>
              <a:t>, </a:t>
            </a:r>
            <a:r>
              <a:rPr lang="ko-KR" altLang="en-US" dirty="0"/>
              <a:t>최소 하나의 극은 연결되어 있음</a:t>
            </a:r>
            <a:endParaRPr lang="en-US" altLang="ko-KR" dirty="0"/>
          </a:p>
          <a:p>
            <a:pPr lvl="1"/>
            <a:r>
              <a:rPr lang="ko-KR" altLang="en-US" dirty="0"/>
              <a:t>일반적인 푸시 버튼은 누를 경우 접점이 닫힘</a:t>
            </a:r>
            <a:endParaRPr lang="en-US" altLang="ko-KR" dirty="0"/>
          </a:p>
          <a:p>
            <a:pPr lvl="1"/>
            <a:r>
              <a:rPr lang="ko-KR" altLang="en-US" dirty="0"/>
              <a:t>푸시 버튼은 극성이 없으며</a:t>
            </a:r>
            <a:r>
              <a:rPr lang="en-US" altLang="ko-KR" dirty="0"/>
              <a:t>, </a:t>
            </a:r>
            <a:r>
              <a:rPr lang="ko-KR" altLang="en-US" dirty="0"/>
              <a:t>오른</a:t>
            </a:r>
            <a:r>
              <a:rPr lang="en-US" altLang="ko-KR" dirty="0"/>
              <a:t> </a:t>
            </a:r>
            <a:r>
              <a:rPr lang="ko-KR" altLang="en-US" dirty="0"/>
              <a:t>쪽 그림처럼 두 단자 씩 내부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B0FD6-D944-4BBA-BB9D-803448B0DE5D}"/>
              </a:ext>
            </a:extLst>
          </p:cNvPr>
          <p:cNvSpPr txBox="1"/>
          <p:nvPr/>
        </p:nvSpPr>
        <p:spPr>
          <a:xfrm>
            <a:off x="1671349" y="5648034"/>
            <a:ext cx="2101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형태의 푸시 버튼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4817D1B-5FA5-49D8-B031-7CE230447FB4}"/>
              </a:ext>
            </a:extLst>
          </p:cNvPr>
          <p:cNvGrpSpPr/>
          <p:nvPr/>
        </p:nvGrpSpPr>
        <p:grpSpPr>
          <a:xfrm>
            <a:off x="721731" y="4061419"/>
            <a:ext cx="4067308" cy="1296178"/>
            <a:chOff x="1346299" y="2463807"/>
            <a:chExt cx="4421344" cy="153333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4D1CBB4-A5F2-42BE-BC7D-86E8DB6B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46299" y="2558180"/>
              <a:ext cx="1054378" cy="115842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29928D1-FE99-4B3C-9CB9-F4CA6285B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28765" y="2463807"/>
              <a:ext cx="1352381" cy="153333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CD60CA6-5A9A-4EDD-911A-3187E14E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31367" y="2581592"/>
              <a:ext cx="940413" cy="123558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C4FCF5C-0894-43DC-BB6C-D1FF0486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27229" y="2558180"/>
              <a:ext cx="940414" cy="1406734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01C5916-5E39-4A84-BE25-B911A2B46CCA}"/>
              </a:ext>
            </a:extLst>
          </p:cNvPr>
          <p:cNvSpPr txBox="1"/>
          <p:nvPr/>
        </p:nvSpPr>
        <p:spPr>
          <a:xfrm>
            <a:off x="5937160" y="5610832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푸시 버튼의 결선 구조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(A-B, C-D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서로 연결되어 있음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EA657B7-8EE4-453B-8547-4AD486B5F084}"/>
              </a:ext>
            </a:extLst>
          </p:cNvPr>
          <p:cNvGrpSpPr/>
          <p:nvPr/>
        </p:nvGrpSpPr>
        <p:grpSpPr>
          <a:xfrm>
            <a:off x="5603414" y="3789040"/>
            <a:ext cx="2818855" cy="1693396"/>
            <a:chOff x="5508104" y="3702189"/>
            <a:chExt cx="2818855" cy="169339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3407641-EC98-4120-B1EA-7479637B1510}"/>
                </a:ext>
              </a:extLst>
            </p:cNvPr>
            <p:cNvSpPr/>
            <p:nvPr/>
          </p:nvSpPr>
          <p:spPr>
            <a:xfrm>
              <a:off x="7122876" y="4015362"/>
              <a:ext cx="1204083" cy="1226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A842342-C996-4181-BC59-B3C0B628E31C}"/>
                </a:ext>
              </a:extLst>
            </p:cNvPr>
            <p:cNvCxnSpPr>
              <a:cxnSpLocks/>
            </p:cNvCxnSpPr>
            <p:nvPr/>
          </p:nvCxnSpPr>
          <p:spPr>
            <a:xfrm>
              <a:off x="7442891" y="4280554"/>
              <a:ext cx="0" cy="6897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200C095-D7EC-4A03-99BF-266E902583FD}"/>
                </a:ext>
              </a:extLst>
            </p:cNvPr>
            <p:cNvCxnSpPr>
              <a:cxnSpLocks/>
            </p:cNvCxnSpPr>
            <p:nvPr/>
          </p:nvCxnSpPr>
          <p:spPr>
            <a:xfrm>
              <a:off x="8005479" y="4280554"/>
              <a:ext cx="0" cy="6897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3EB6592-B30D-47E9-AB4A-E8AF933E3B96}"/>
                </a:ext>
              </a:extLst>
            </p:cNvPr>
            <p:cNvCxnSpPr/>
            <p:nvPr/>
          </p:nvCxnSpPr>
          <p:spPr>
            <a:xfrm>
              <a:off x="7442891" y="4643588"/>
              <a:ext cx="5625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E43C915-B1C0-4DED-A73C-BAA76697D5B4}"/>
                </a:ext>
              </a:extLst>
            </p:cNvPr>
            <p:cNvGrpSpPr/>
            <p:nvPr/>
          </p:nvGrpSpPr>
          <p:grpSpPr>
            <a:xfrm>
              <a:off x="7562827" y="4586889"/>
              <a:ext cx="324180" cy="86109"/>
              <a:chOff x="5947405" y="4141673"/>
              <a:chExt cx="290451" cy="8089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F696020-C735-4EAD-AD9A-9724F9E9A824}"/>
                  </a:ext>
                </a:extLst>
              </p:cNvPr>
              <p:cNvSpPr/>
              <p:nvPr/>
            </p:nvSpPr>
            <p:spPr>
              <a:xfrm>
                <a:off x="6019405" y="4150564"/>
                <a:ext cx="218451" cy="720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7F6B216-B377-4F0A-B98C-EF5E6EB63A1B}"/>
                  </a:ext>
                </a:extLst>
              </p:cNvPr>
              <p:cNvSpPr/>
              <p:nvPr/>
            </p:nvSpPr>
            <p:spPr>
              <a:xfrm>
                <a:off x="5947405" y="4150564"/>
                <a:ext cx="72000" cy="7200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07CC0535-F0D0-4B89-9365-514CBE9D9C3E}"/>
                  </a:ext>
                </a:extLst>
              </p:cNvPr>
              <p:cNvSpPr/>
              <p:nvPr/>
            </p:nvSpPr>
            <p:spPr>
              <a:xfrm>
                <a:off x="6165856" y="4150564"/>
                <a:ext cx="72000" cy="7200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B58B765-1C17-43E9-9530-B8F41846FC16}"/>
                  </a:ext>
                </a:extLst>
              </p:cNvPr>
              <p:cNvSpPr/>
              <p:nvPr/>
            </p:nvSpPr>
            <p:spPr>
              <a:xfrm rot="19846940">
                <a:off x="5981305" y="4141673"/>
                <a:ext cx="190500" cy="0"/>
              </a:xfrm>
              <a:custGeom>
                <a:avLst/>
                <a:gdLst>
                  <a:gd name="connsiteX0" fmla="*/ 0 w 190500"/>
                  <a:gd name="connsiteY0" fmla="*/ 0 h 0"/>
                  <a:gd name="connsiteX1" fmla="*/ 190500 w 1905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>
                    <a:moveTo>
                      <a:pt x="0" y="0"/>
                    </a:moveTo>
                    <a:lnTo>
                      <a:pt x="19050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A17CE1-B338-4DE7-A577-21BE30B7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1804" y="3981532"/>
              <a:ext cx="1244090" cy="131437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71D67E-86B2-4EF5-BC17-D7CA7FCCA483}"/>
                </a:ext>
              </a:extLst>
            </p:cNvPr>
            <p:cNvSpPr txBox="1"/>
            <p:nvPr/>
          </p:nvSpPr>
          <p:spPr>
            <a:xfrm>
              <a:off x="5508104" y="477823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4BD84E-ED1F-4D72-959D-232E3B6ED8B0}"/>
                </a:ext>
              </a:extLst>
            </p:cNvPr>
            <p:cNvSpPr txBox="1"/>
            <p:nvPr/>
          </p:nvSpPr>
          <p:spPr>
            <a:xfrm>
              <a:off x="5975369" y="5087808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52B832E-00DC-482A-A2B4-4BB87F2E6215}"/>
                </a:ext>
              </a:extLst>
            </p:cNvPr>
            <p:cNvSpPr txBox="1"/>
            <p:nvPr/>
          </p:nvSpPr>
          <p:spPr>
            <a:xfrm>
              <a:off x="6425261" y="4973354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D6A98D-158D-42E4-B034-E74399819AB1}"/>
                </a:ext>
              </a:extLst>
            </p:cNvPr>
            <p:cNvSpPr txBox="1"/>
            <p:nvPr/>
          </p:nvSpPr>
          <p:spPr>
            <a:xfrm>
              <a:off x="6420906" y="3702189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43361FE-7B26-4190-B833-93EFA7BDF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0906" y="3887348"/>
              <a:ext cx="121790" cy="211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3F63DBB-7F63-4782-8EA3-561DEE66DDDE}"/>
                </a:ext>
              </a:extLst>
            </p:cNvPr>
            <p:cNvSpPr txBox="1"/>
            <p:nvPr/>
          </p:nvSpPr>
          <p:spPr>
            <a:xfrm>
              <a:off x="7291703" y="399677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DD9B67-FD63-4D80-A762-482CA9E670F4}"/>
                </a:ext>
              </a:extLst>
            </p:cNvPr>
            <p:cNvSpPr txBox="1"/>
            <p:nvPr/>
          </p:nvSpPr>
          <p:spPr>
            <a:xfrm>
              <a:off x="7291703" y="4941168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5A9CDA3-12D1-4A90-BDED-C7442944F720}"/>
                </a:ext>
              </a:extLst>
            </p:cNvPr>
            <p:cNvSpPr txBox="1"/>
            <p:nvPr/>
          </p:nvSpPr>
          <p:spPr>
            <a:xfrm>
              <a:off x="7852637" y="4941168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972BC2A-8349-498C-A8E3-C22D48C51DFD}"/>
                </a:ext>
              </a:extLst>
            </p:cNvPr>
            <p:cNvSpPr txBox="1"/>
            <p:nvPr/>
          </p:nvSpPr>
          <p:spPr>
            <a:xfrm>
              <a:off x="7846826" y="3996771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366113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푸시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(Push Button) – </a:t>
            </a:r>
            <a:r>
              <a:rPr lang="ko-KR" altLang="en-US" dirty="0" err="1"/>
              <a:t>플로팅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입력의 </a:t>
            </a: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1"/>
            <a:r>
              <a:rPr lang="ko-KR" altLang="en-US" dirty="0"/>
              <a:t>디지털</a:t>
            </a:r>
            <a:r>
              <a:rPr lang="en-US" altLang="ko-KR" dirty="0"/>
              <a:t> </a:t>
            </a:r>
            <a:r>
              <a:rPr lang="ko-KR" altLang="en-US" dirty="0"/>
              <a:t>입력은 </a:t>
            </a:r>
            <a:r>
              <a:rPr lang="en-US" altLang="ko-KR" dirty="0"/>
              <a:t>LOW (0V) </a:t>
            </a:r>
            <a:r>
              <a:rPr lang="ko-KR" altLang="en-US" dirty="0"/>
              <a:t>혹은 </a:t>
            </a:r>
            <a:r>
              <a:rPr lang="en-US" altLang="ko-KR" dirty="0"/>
              <a:t>HIGH (5V) </a:t>
            </a:r>
            <a:r>
              <a:rPr lang="ko-KR" altLang="en-US" dirty="0"/>
              <a:t>값을 입력하는 것</a:t>
            </a:r>
            <a:endParaRPr lang="en-US" altLang="ko-KR" dirty="0"/>
          </a:p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상태는 입력과 관련하여 아무런 조치를 취하지 않은 상태</a:t>
            </a:r>
            <a:endParaRPr lang="en-US" altLang="ko-KR" dirty="0"/>
          </a:p>
          <a:p>
            <a:pPr lvl="2"/>
            <a:r>
              <a:rPr lang="ko-KR" altLang="en-US" dirty="0"/>
              <a:t>스위치 온</a:t>
            </a: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(a))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의 입력상태 보장</a:t>
            </a:r>
            <a:endParaRPr lang="en-US" altLang="ko-KR" dirty="0"/>
          </a:p>
          <a:p>
            <a:pPr lvl="2"/>
            <a:r>
              <a:rPr lang="ko-KR" altLang="en-US" dirty="0"/>
              <a:t>스위치 오프</a:t>
            </a: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(b))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상태 값을 확정하기 어려움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6840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 </a:t>
            </a:r>
            <a:r>
              <a:rPr lang="ko-KR" altLang="en-US" dirty="0">
                <a:sym typeface="Wingdings" panose="05000000000000000000" pitchFamily="2" charset="2"/>
              </a:rPr>
              <a:t>작은 잡음</a:t>
            </a:r>
            <a:r>
              <a:rPr lang="en-US" altLang="ko-KR" dirty="0">
                <a:sym typeface="Wingdings" panose="05000000000000000000" pitchFamily="2" charset="2"/>
              </a:rPr>
              <a:t>(Noise)</a:t>
            </a:r>
            <a:r>
              <a:rPr lang="ko-KR" altLang="en-US" dirty="0">
                <a:sym typeface="Wingdings" panose="05000000000000000000" pitchFamily="2" charset="2"/>
              </a:rPr>
              <a:t>에도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취약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8562B-0AE0-4B79-AFAA-84024438543F}"/>
              </a:ext>
            </a:extLst>
          </p:cNvPr>
          <p:cNvSpPr txBox="1"/>
          <p:nvPr/>
        </p:nvSpPr>
        <p:spPr>
          <a:xfrm>
            <a:off x="3131840" y="5571617"/>
            <a:ext cx="2560316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                                     (b)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E69C3D-C652-4898-8F8C-BD4C930508E1}"/>
              </a:ext>
            </a:extLst>
          </p:cNvPr>
          <p:cNvGrpSpPr/>
          <p:nvPr/>
        </p:nvGrpSpPr>
        <p:grpSpPr>
          <a:xfrm>
            <a:off x="2822371" y="3693127"/>
            <a:ext cx="3837880" cy="1934277"/>
            <a:chOff x="2822371" y="3693127"/>
            <a:chExt cx="3837880" cy="19342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B9E4C3-5981-4347-9FE6-6673664D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2371" y="5277564"/>
              <a:ext cx="252000" cy="28729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614EB3-447A-4733-8CDB-59BF420BF5F8}"/>
                </a:ext>
              </a:extLst>
            </p:cNvPr>
            <p:cNvSpPr txBox="1"/>
            <p:nvPr/>
          </p:nvSpPr>
          <p:spPr>
            <a:xfrm>
              <a:off x="3019941" y="4628220"/>
              <a:ext cx="17604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Switch</a:t>
              </a:r>
              <a:r>
                <a:rPr lang="ko-KR" altLang="en-US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On </a:t>
              </a:r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 LOW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01A489-C33D-43C9-B851-B1579E6E4266}"/>
                </a:ext>
              </a:extLst>
            </p:cNvPr>
            <p:cNvSpPr txBox="1"/>
            <p:nvPr/>
          </p:nvSpPr>
          <p:spPr>
            <a:xfrm>
              <a:off x="5199402" y="4647647"/>
              <a:ext cx="1460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Switch</a:t>
              </a:r>
              <a:r>
                <a:rPr lang="ko-KR" altLang="en-US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Off </a:t>
              </a:r>
              <a:r>
                <a:rPr lang="en-US" altLang="ko-KR" sz="14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 ?</a:t>
              </a:r>
              <a:endPara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0F87B5-8961-47AC-889F-99B5A7BF7C7A}"/>
                </a:ext>
              </a:extLst>
            </p:cNvPr>
            <p:cNvSpPr/>
            <p:nvPr/>
          </p:nvSpPr>
          <p:spPr>
            <a:xfrm>
              <a:off x="2948371" y="4884021"/>
              <a:ext cx="0" cy="541538"/>
            </a:xfrm>
            <a:custGeom>
              <a:avLst/>
              <a:gdLst>
                <a:gd name="connsiteX0" fmla="*/ 0 w 0"/>
                <a:gd name="connsiteY0" fmla="*/ 0 h 541538"/>
                <a:gd name="connsiteX1" fmla="*/ 0 w 0"/>
                <a:gd name="connsiteY1" fmla="*/ 541538 h 54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41538">
                  <a:moveTo>
                    <a:pt x="0" y="0"/>
                  </a:moveTo>
                  <a:lnTo>
                    <a:pt x="0" y="54153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02CA64F1-7948-4DFB-8413-873020927D1E}"/>
                </a:ext>
              </a:extLst>
            </p:cNvPr>
            <p:cNvSpPr/>
            <p:nvPr/>
          </p:nvSpPr>
          <p:spPr>
            <a:xfrm>
              <a:off x="3858101" y="4000904"/>
              <a:ext cx="108000" cy="108000"/>
            </a:xfrm>
            <a:prstGeom prst="flowChartConnec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F2CA8A-640C-4344-8783-7BC3F9D78AFF}"/>
                </a:ext>
              </a:extLst>
            </p:cNvPr>
            <p:cNvSpPr/>
            <p:nvPr/>
          </p:nvSpPr>
          <p:spPr>
            <a:xfrm>
              <a:off x="2942717" y="4052444"/>
              <a:ext cx="914400" cy="577049"/>
            </a:xfrm>
            <a:custGeom>
              <a:avLst/>
              <a:gdLst>
                <a:gd name="connsiteX0" fmla="*/ 0 w 914400"/>
                <a:gd name="connsiteY0" fmla="*/ 577049 h 577049"/>
                <a:gd name="connsiteX1" fmla="*/ 0 w 914400"/>
                <a:gd name="connsiteY1" fmla="*/ 0 h 577049"/>
                <a:gd name="connsiteX2" fmla="*/ 914400 w 914400"/>
                <a:gd name="connsiteY2" fmla="*/ 0 h 57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577049">
                  <a:moveTo>
                    <a:pt x="0" y="577049"/>
                  </a:moveTo>
                  <a:lnTo>
                    <a:pt x="0" y="0"/>
                  </a:lnTo>
                  <a:lnTo>
                    <a:pt x="91440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7C5386-9439-48C3-A855-6C93B35E5CCD}"/>
                </a:ext>
              </a:extLst>
            </p:cNvPr>
            <p:cNvGrpSpPr/>
            <p:nvPr/>
          </p:nvGrpSpPr>
          <p:grpSpPr>
            <a:xfrm rot="16200000">
              <a:off x="2784761" y="4684824"/>
              <a:ext cx="290451" cy="108781"/>
              <a:chOff x="3273437" y="4101925"/>
              <a:chExt cx="290451" cy="108781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64D59B0-A2B8-46E0-9227-9D73D57819FC}"/>
                  </a:ext>
                </a:extLst>
              </p:cNvPr>
              <p:cNvSpPr/>
              <p:nvPr/>
            </p:nvSpPr>
            <p:spPr>
              <a:xfrm>
                <a:off x="3273437" y="4138698"/>
                <a:ext cx="72000" cy="7200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66B32A4-E587-4A40-B37E-39836EBE3DAA}"/>
                  </a:ext>
                </a:extLst>
              </p:cNvPr>
              <p:cNvSpPr/>
              <p:nvPr/>
            </p:nvSpPr>
            <p:spPr>
              <a:xfrm>
                <a:off x="3491888" y="4138698"/>
                <a:ext cx="72000" cy="7200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B43AB5C-6A05-4A4D-A934-C53C7905B893}"/>
                  </a:ext>
                </a:extLst>
              </p:cNvPr>
              <p:cNvSpPr/>
              <p:nvPr/>
            </p:nvSpPr>
            <p:spPr>
              <a:xfrm flipV="1">
                <a:off x="3333889" y="4101925"/>
                <a:ext cx="184695" cy="71309"/>
              </a:xfrm>
              <a:custGeom>
                <a:avLst/>
                <a:gdLst>
                  <a:gd name="connsiteX0" fmla="*/ 0 w 190500"/>
                  <a:gd name="connsiteY0" fmla="*/ 0 h 0"/>
                  <a:gd name="connsiteX1" fmla="*/ 190500 w 1905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>
                    <a:moveTo>
                      <a:pt x="0" y="0"/>
                    </a:moveTo>
                    <a:lnTo>
                      <a:pt x="19050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67D50E-2C87-4C30-9E7B-E664CCCE7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71397" y="5340106"/>
              <a:ext cx="252000" cy="287298"/>
            </a:xfrm>
            <a:prstGeom prst="rect">
              <a:avLst/>
            </a:prstGeom>
          </p:spPr>
        </p:pic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3BBD164-010B-43E9-B9E1-C0864EAC2FE6}"/>
                </a:ext>
              </a:extLst>
            </p:cNvPr>
            <p:cNvSpPr/>
            <p:nvPr/>
          </p:nvSpPr>
          <p:spPr>
            <a:xfrm>
              <a:off x="5097397" y="4946563"/>
              <a:ext cx="0" cy="541538"/>
            </a:xfrm>
            <a:custGeom>
              <a:avLst/>
              <a:gdLst>
                <a:gd name="connsiteX0" fmla="*/ 0 w 0"/>
                <a:gd name="connsiteY0" fmla="*/ 0 h 541538"/>
                <a:gd name="connsiteX1" fmla="*/ 0 w 0"/>
                <a:gd name="connsiteY1" fmla="*/ 541538 h 54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41538">
                  <a:moveTo>
                    <a:pt x="0" y="0"/>
                  </a:moveTo>
                  <a:lnTo>
                    <a:pt x="0" y="54153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036CE771-AB08-4838-ADE8-02E086D42874}"/>
                </a:ext>
              </a:extLst>
            </p:cNvPr>
            <p:cNvSpPr/>
            <p:nvPr/>
          </p:nvSpPr>
          <p:spPr>
            <a:xfrm>
              <a:off x="6007127" y="4063446"/>
              <a:ext cx="108000" cy="108000"/>
            </a:xfrm>
            <a:prstGeom prst="flowChartConnec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C76231D-780D-4E92-AA6B-DE4EA6C15EB8}"/>
                </a:ext>
              </a:extLst>
            </p:cNvPr>
            <p:cNvSpPr/>
            <p:nvPr/>
          </p:nvSpPr>
          <p:spPr>
            <a:xfrm>
              <a:off x="5091743" y="4114986"/>
              <a:ext cx="914400" cy="577049"/>
            </a:xfrm>
            <a:custGeom>
              <a:avLst/>
              <a:gdLst>
                <a:gd name="connsiteX0" fmla="*/ 0 w 914400"/>
                <a:gd name="connsiteY0" fmla="*/ 577049 h 577049"/>
                <a:gd name="connsiteX1" fmla="*/ 0 w 914400"/>
                <a:gd name="connsiteY1" fmla="*/ 0 h 577049"/>
                <a:gd name="connsiteX2" fmla="*/ 914400 w 914400"/>
                <a:gd name="connsiteY2" fmla="*/ 0 h 57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577049">
                  <a:moveTo>
                    <a:pt x="0" y="577049"/>
                  </a:moveTo>
                  <a:lnTo>
                    <a:pt x="0" y="0"/>
                  </a:lnTo>
                  <a:lnTo>
                    <a:pt x="91440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45497A9-2CCB-4ADA-9D24-F59FE69C694C}"/>
                </a:ext>
              </a:extLst>
            </p:cNvPr>
            <p:cNvGrpSpPr/>
            <p:nvPr/>
          </p:nvGrpSpPr>
          <p:grpSpPr>
            <a:xfrm rot="16200000">
              <a:off x="4912250" y="4719330"/>
              <a:ext cx="290451" cy="135743"/>
              <a:chOff x="5947405" y="4086829"/>
              <a:chExt cx="290451" cy="13574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4515013-D99A-42D4-8C86-2E8A896BEAEE}"/>
                  </a:ext>
                </a:extLst>
              </p:cNvPr>
              <p:cNvSpPr/>
              <p:nvPr/>
            </p:nvSpPr>
            <p:spPr>
              <a:xfrm>
                <a:off x="6019405" y="4150564"/>
                <a:ext cx="218451" cy="720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A64FAFF-1236-4E62-A382-CD54A258F082}"/>
                  </a:ext>
                </a:extLst>
              </p:cNvPr>
              <p:cNvSpPr/>
              <p:nvPr/>
            </p:nvSpPr>
            <p:spPr>
              <a:xfrm>
                <a:off x="5947405" y="4150564"/>
                <a:ext cx="72000" cy="7200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D86EAABB-76ED-49B0-8C50-7D3687435D23}"/>
                  </a:ext>
                </a:extLst>
              </p:cNvPr>
              <p:cNvSpPr/>
              <p:nvPr/>
            </p:nvSpPr>
            <p:spPr>
              <a:xfrm>
                <a:off x="6165856" y="4150564"/>
                <a:ext cx="72000" cy="7200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F2A050E-465D-493D-96AE-DF4915A65951}"/>
                  </a:ext>
                </a:extLst>
              </p:cNvPr>
              <p:cNvSpPr/>
              <p:nvPr/>
            </p:nvSpPr>
            <p:spPr>
              <a:xfrm rot="19325431" flipV="1">
                <a:off x="6001976" y="4086829"/>
                <a:ext cx="155395" cy="45719"/>
              </a:xfrm>
              <a:custGeom>
                <a:avLst/>
                <a:gdLst>
                  <a:gd name="connsiteX0" fmla="*/ 0 w 190500"/>
                  <a:gd name="connsiteY0" fmla="*/ 0 h 0"/>
                  <a:gd name="connsiteX1" fmla="*/ 190500 w 1905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>
                    <a:moveTo>
                      <a:pt x="0" y="0"/>
                    </a:moveTo>
                    <a:lnTo>
                      <a:pt x="19050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E14656-5260-4498-8E36-F668188879DE}"/>
                </a:ext>
              </a:extLst>
            </p:cNvPr>
            <p:cNvSpPr txBox="1"/>
            <p:nvPr/>
          </p:nvSpPr>
          <p:spPr>
            <a:xfrm>
              <a:off x="3460695" y="369312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입력단자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D83C7C-7FE1-4B48-81EE-9EE024827A33}"/>
                </a:ext>
              </a:extLst>
            </p:cNvPr>
            <p:cNvSpPr txBox="1"/>
            <p:nvPr/>
          </p:nvSpPr>
          <p:spPr>
            <a:xfrm>
              <a:off x="5663721" y="369665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입력단자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704114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푸시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(Push Button) – </a:t>
            </a:r>
            <a:r>
              <a:rPr lang="ko-KR" altLang="en-US" dirty="0"/>
              <a:t>입력 상태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 Up) </a:t>
            </a:r>
            <a:r>
              <a:rPr lang="ko-KR" altLang="en-US" dirty="0"/>
              <a:t>회로</a:t>
            </a:r>
            <a:endParaRPr lang="en-US" altLang="ko-KR" dirty="0"/>
          </a:p>
          <a:p>
            <a:pPr lvl="1"/>
            <a:r>
              <a:rPr lang="en-US" altLang="ko-KR" dirty="0"/>
              <a:t>5V </a:t>
            </a:r>
            <a:r>
              <a:rPr lang="ko-KR" altLang="en-US" dirty="0"/>
              <a:t>단자와 스위치 사이에 </a:t>
            </a:r>
            <a:r>
              <a:rPr lang="ko-KR" altLang="en-US" dirty="0" err="1"/>
              <a:t>풀업</a:t>
            </a:r>
            <a:r>
              <a:rPr lang="ko-KR" altLang="en-US" dirty="0"/>
              <a:t> 저항을 추가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C00000"/>
                </a:solidFill>
              </a:rPr>
              <a:t>오프 상태에서 </a:t>
            </a:r>
            <a:r>
              <a:rPr lang="ko-KR" altLang="en-US" dirty="0" err="1">
                <a:solidFill>
                  <a:srgbClr val="C00000"/>
                </a:solidFill>
              </a:rPr>
              <a:t>입력값을</a:t>
            </a:r>
            <a:r>
              <a:rPr lang="ko-KR" altLang="en-US" dirty="0">
                <a:solidFill>
                  <a:srgbClr val="C00000"/>
                </a:solidFill>
              </a:rPr>
              <a:t> 끌어올려 </a:t>
            </a:r>
            <a:r>
              <a:rPr lang="en-US" altLang="ko-KR" dirty="0">
                <a:solidFill>
                  <a:srgbClr val="C00000"/>
                </a:solidFill>
              </a:rPr>
              <a:t>HIGH </a:t>
            </a:r>
            <a:r>
              <a:rPr lang="ko-KR" altLang="en-US" dirty="0"/>
              <a:t>값으로 만듦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풀업</a:t>
            </a:r>
            <a:r>
              <a:rPr lang="ko-KR" altLang="en-US" dirty="0">
                <a:sym typeface="Wingdings" panose="05000000000000000000" pitchFamily="2" charset="2"/>
              </a:rPr>
              <a:t> 동작</a:t>
            </a:r>
            <a:endParaRPr lang="en-US" altLang="ko-KR" dirty="0"/>
          </a:p>
          <a:p>
            <a:pPr lvl="2"/>
            <a:r>
              <a:rPr lang="ko-KR" altLang="en-US" dirty="0" err="1"/>
              <a:t>풀업</a:t>
            </a:r>
            <a:r>
              <a:rPr lang="en-US" altLang="ko-KR" dirty="0"/>
              <a:t> </a:t>
            </a:r>
            <a:r>
              <a:rPr lang="ko-KR" altLang="en-US" dirty="0"/>
              <a:t>저항은 전류를 무시할 정도로 큰 </a:t>
            </a:r>
            <a:r>
              <a:rPr lang="ko-KR" altLang="en-US" dirty="0" err="1"/>
              <a:t>저항값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10k</a:t>
            </a:r>
            <a:r>
              <a:rPr lang="en-US" altLang="ko-KR" dirty="0">
                <a:sym typeface="Symbol" panose="05050102010706020507" pitchFamily="18" charset="2"/>
              </a:rPr>
              <a:t>(</a:t>
            </a:r>
            <a:r>
              <a:rPr lang="ko-KR" altLang="en-US" dirty="0" err="1">
                <a:sym typeface="Symbol" panose="05050102010706020507" pitchFamily="18" charset="2"/>
              </a:rPr>
              <a:t>갈흑등</a:t>
            </a:r>
            <a:r>
              <a:rPr lang="en-US" altLang="ko-KR" dirty="0">
                <a:sym typeface="Symbol" panose="05050102010706020507" pitchFamily="18" charset="2"/>
              </a:rPr>
              <a:t>) </a:t>
            </a:r>
            <a:r>
              <a:rPr lang="ko-KR" altLang="en-US" dirty="0">
                <a:sym typeface="Symbol" panose="05050102010706020507" pitchFamily="18" charset="2"/>
              </a:rPr>
              <a:t>내외</a:t>
            </a:r>
            <a:endParaRPr lang="en-US" altLang="ko-KR" dirty="0">
              <a:sym typeface="Symbol" panose="05050102010706020507" pitchFamily="18" charset="2"/>
            </a:endParaRPr>
          </a:p>
          <a:p>
            <a:pPr lvl="1"/>
            <a:r>
              <a:rPr lang="ko-KR" altLang="en-US" dirty="0" err="1"/>
              <a:t>풀업</a:t>
            </a:r>
            <a:r>
              <a:rPr lang="ko-KR" altLang="en-US" dirty="0"/>
              <a:t> 회로의 입력상태</a:t>
            </a:r>
            <a:endParaRPr lang="en-US" altLang="ko-KR" dirty="0"/>
          </a:p>
          <a:p>
            <a:pPr lvl="2"/>
            <a:r>
              <a:rPr lang="ko-KR" altLang="en-US" dirty="0"/>
              <a:t>스위치 연결 </a:t>
            </a:r>
            <a:r>
              <a:rPr lang="en-US" altLang="ko-KR" dirty="0">
                <a:sym typeface="Wingdings" panose="05000000000000000000" pitchFamily="2" charset="2"/>
              </a:rPr>
              <a:t> GND</a:t>
            </a:r>
            <a:r>
              <a:rPr lang="ko-KR" altLang="en-US" dirty="0">
                <a:sym typeface="Wingdings" panose="05000000000000000000" pitchFamily="2" charset="2"/>
              </a:rPr>
              <a:t>와 직접 연결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입력값은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0</a:t>
            </a:r>
            <a:r>
              <a:rPr lang="en-US" altLang="ko-KR" dirty="0"/>
              <a:t>(LOW)</a:t>
            </a:r>
          </a:p>
          <a:p>
            <a:pPr lvl="2"/>
            <a:r>
              <a:rPr lang="ko-KR" altLang="en-US" dirty="0"/>
              <a:t>스위치 차단 </a:t>
            </a:r>
            <a:r>
              <a:rPr lang="en-US" altLang="ko-KR" dirty="0">
                <a:sym typeface="Wingdings" panose="05000000000000000000" pitchFamily="2" charset="2"/>
              </a:rPr>
              <a:t> +5V</a:t>
            </a:r>
            <a:r>
              <a:rPr lang="ko-KR" altLang="en-US" dirty="0">
                <a:sym typeface="Wingdings" panose="05000000000000000000" pitchFamily="2" charset="2"/>
              </a:rPr>
              <a:t>단자와 저항을 통해 연결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입력값은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</a:t>
            </a:r>
            <a:r>
              <a:rPr lang="en-US" altLang="ko-KR" dirty="0">
                <a:sym typeface="Wingdings" panose="05000000000000000000" pitchFamily="2" charset="2"/>
              </a:rPr>
              <a:t>(HIGH)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8562B-0AE0-4B79-AFAA-84024438543F}"/>
              </a:ext>
            </a:extLst>
          </p:cNvPr>
          <p:cNvSpPr txBox="1"/>
          <p:nvPr/>
        </p:nvSpPr>
        <p:spPr>
          <a:xfrm>
            <a:off x="3343191" y="6201173"/>
            <a:ext cx="101502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풀업회로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50F87B5-8961-47AC-889F-99B5A7BF7C7A}"/>
              </a:ext>
            </a:extLst>
          </p:cNvPr>
          <p:cNvSpPr/>
          <p:nvPr/>
        </p:nvSpPr>
        <p:spPr>
          <a:xfrm>
            <a:off x="2267368" y="5747202"/>
            <a:ext cx="42930" cy="337228"/>
          </a:xfrm>
          <a:custGeom>
            <a:avLst/>
            <a:gdLst>
              <a:gd name="connsiteX0" fmla="*/ 0 w 0"/>
              <a:gd name="connsiteY0" fmla="*/ 0 h 541538"/>
              <a:gd name="connsiteX1" fmla="*/ 0 w 0"/>
              <a:gd name="connsiteY1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1538">
                <a:moveTo>
                  <a:pt x="0" y="0"/>
                </a:moveTo>
                <a:lnTo>
                  <a:pt x="0" y="54153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02CA64F1-7948-4DFB-8413-873020927D1E}"/>
              </a:ext>
            </a:extLst>
          </p:cNvPr>
          <p:cNvSpPr/>
          <p:nvPr/>
        </p:nvSpPr>
        <p:spPr>
          <a:xfrm>
            <a:off x="3122841" y="5068433"/>
            <a:ext cx="101411" cy="89918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F2CA8A-640C-4344-8783-7BC3F9D78AFF}"/>
              </a:ext>
            </a:extLst>
          </p:cNvPr>
          <p:cNvSpPr/>
          <p:nvPr/>
        </p:nvSpPr>
        <p:spPr>
          <a:xfrm>
            <a:off x="2263307" y="5108640"/>
            <a:ext cx="858610" cy="422111"/>
          </a:xfrm>
          <a:custGeom>
            <a:avLst/>
            <a:gdLst>
              <a:gd name="connsiteX0" fmla="*/ 0 w 914400"/>
              <a:gd name="connsiteY0" fmla="*/ 577049 h 577049"/>
              <a:gd name="connsiteX1" fmla="*/ 0 w 914400"/>
              <a:gd name="connsiteY1" fmla="*/ 0 h 577049"/>
              <a:gd name="connsiteX2" fmla="*/ 914400 w 914400"/>
              <a:gd name="connsiteY2" fmla="*/ 0 h 57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577049">
                <a:moveTo>
                  <a:pt x="0" y="577049"/>
                </a:moveTo>
                <a:lnTo>
                  <a:pt x="0" y="0"/>
                </a:lnTo>
                <a:lnTo>
                  <a:pt x="91440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7C5386-9439-48C3-A855-6C93B35E5CCD}"/>
              </a:ext>
            </a:extLst>
          </p:cNvPr>
          <p:cNvGrpSpPr/>
          <p:nvPr/>
        </p:nvGrpSpPr>
        <p:grpSpPr>
          <a:xfrm rot="16200000">
            <a:off x="2147706" y="5588294"/>
            <a:ext cx="241821" cy="67615"/>
            <a:chOff x="3273437" y="4138698"/>
            <a:chExt cx="290451" cy="7200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64D59B0-A2B8-46E0-9227-9D73D57819FC}"/>
                </a:ext>
              </a:extLst>
            </p:cNvPr>
            <p:cNvSpPr/>
            <p:nvPr/>
          </p:nvSpPr>
          <p:spPr>
            <a:xfrm>
              <a:off x="3273437" y="4138698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6B32A4-E587-4A40-B37E-39836EBE3DAA}"/>
                </a:ext>
              </a:extLst>
            </p:cNvPr>
            <p:cNvSpPr/>
            <p:nvPr/>
          </p:nvSpPr>
          <p:spPr>
            <a:xfrm>
              <a:off x="3491888" y="4138698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B43AB5C-6A05-4A4D-A934-C53C7905B893}"/>
                </a:ext>
              </a:extLst>
            </p:cNvPr>
            <p:cNvSpPr/>
            <p:nvPr/>
          </p:nvSpPr>
          <p:spPr>
            <a:xfrm>
              <a:off x="3320438" y="4181003"/>
              <a:ext cx="190500" cy="0"/>
            </a:xfrm>
            <a:custGeom>
              <a:avLst/>
              <a:gdLst>
                <a:gd name="connsiteX0" fmla="*/ 0 w 190500"/>
                <a:gd name="connsiteY0" fmla="*/ 0 h 0"/>
                <a:gd name="connsiteX1" fmla="*/ 190500 w 190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>
                  <a:moveTo>
                    <a:pt x="0" y="0"/>
                  </a:moveTo>
                  <a:lnTo>
                    <a:pt x="19050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AE14656-5260-4498-8E36-F668188879DE}"/>
              </a:ext>
            </a:extLst>
          </p:cNvPr>
          <p:cNvSpPr txBox="1"/>
          <p:nvPr/>
        </p:nvSpPr>
        <p:spPr>
          <a:xfrm>
            <a:off x="2749681" y="4812186"/>
            <a:ext cx="847728" cy="256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입력단자</a:t>
            </a: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10055D4E-1118-4220-AC19-28CC8486700C}"/>
              </a:ext>
            </a:extLst>
          </p:cNvPr>
          <p:cNvSpPr/>
          <p:nvPr/>
        </p:nvSpPr>
        <p:spPr>
          <a:xfrm>
            <a:off x="2218137" y="4176553"/>
            <a:ext cx="101411" cy="89918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7A0F97-239F-4771-9AEB-71442A27879F}"/>
              </a:ext>
            </a:extLst>
          </p:cNvPr>
          <p:cNvSpPr txBox="1"/>
          <p:nvPr/>
        </p:nvSpPr>
        <p:spPr>
          <a:xfrm>
            <a:off x="2021508" y="3898973"/>
            <a:ext cx="506048" cy="256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+5V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336FF429-3522-49E8-A483-A62DDD4028DF}"/>
              </a:ext>
            </a:extLst>
          </p:cNvPr>
          <p:cNvSpPr/>
          <p:nvPr/>
        </p:nvSpPr>
        <p:spPr>
          <a:xfrm>
            <a:off x="5192965" y="5746619"/>
            <a:ext cx="42930" cy="337228"/>
          </a:xfrm>
          <a:custGeom>
            <a:avLst/>
            <a:gdLst>
              <a:gd name="connsiteX0" fmla="*/ 0 w 0"/>
              <a:gd name="connsiteY0" fmla="*/ 0 h 541538"/>
              <a:gd name="connsiteX1" fmla="*/ 0 w 0"/>
              <a:gd name="connsiteY1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1538">
                <a:moveTo>
                  <a:pt x="0" y="0"/>
                </a:moveTo>
                <a:lnTo>
                  <a:pt x="0" y="54153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5F6F9A5A-3E39-4C5A-AA62-0AA0A7E32D1A}"/>
              </a:ext>
            </a:extLst>
          </p:cNvPr>
          <p:cNvSpPr/>
          <p:nvPr/>
        </p:nvSpPr>
        <p:spPr>
          <a:xfrm>
            <a:off x="6048438" y="5067849"/>
            <a:ext cx="101411" cy="89918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F6EEA469-F54D-4427-BB7D-E17D56BB35BC}"/>
              </a:ext>
            </a:extLst>
          </p:cNvPr>
          <p:cNvSpPr/>
          <p:nvPr/>
        </p:nvSpPr>
        <p:spPr>
          <a:xfrm>
            <a:off x="5188904" y="5108056"/>
            <a:ext cx="858610" cy="422111"/>
          </a:xfrm>
          <a:custGeom>
            <a:avLst/>
            <a:gdLst>
              <a:gd name="connsiteX0" fmla="*/ 0 w 914400"/>
              <a:gd name="connsiteY0" fmla="*/ 577049 h 577049"/>
              <a:gd name="connsiteX1" fmla="*/ 0 w 914400"/>
              <a:gd name="connsiteY1" fmla="*/ 0 h 577049"/>
              <a:gd name="connsiteX2" fmla="*/ 914400 w 914400"/>
              <a:gd name="connsiteY2" fmla="*/ 0 h 57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577049">
                <a:moveTo>
                  <a:pt x="0" y="577049"/>
                </a:moveTo>
                <a:lnTo>
                  <a:pt x="0" y="0"/>
                </a:lnTo>
                <a:lnTo>
                  <a:pt x="91440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E02D33-5022-454A-A89E-BEEFA0F619F8}"/>
              </a:ext>
            </a:extLst>
          </p:cNvPr>
          <p:cNvSpPr txBox="1"/>
          <p:nvPr/>
        </p:nvSpPr>
        <p:spPr>
          <a:xfrm>
            <a:off x="5675279" y="4811603"/>
            <a:ext cx="847728" cy="256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입력단자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AE152D1B-F1A4-4C72-A9E9-EC290920E722}"/>
              </a:ext>
            </a:extLst>
          </p:cNvPr>
          <p:cNvSpPr/>
          <p:nvPr/>
        </p:nvSpPr>
        <p:spPr>
          <a:xfrm>
            <a:off x="5132333" y="4175969"/>
            <a:ext cx="101411" cy="89918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03A7A-3B30-4CDA-96AC-5CA84BEBF328}"/>
              </a:ext>
            </a:extLst>
          </p:cNvPr>
          <p:cNvSpPr txBox="1"/>
          <p:nvPr/>
        </p:nvSpPr>
        <p:spPr>
          <a:xfrm>
            <a:off x="4935704" y="3898390"/>
            <a:ext cx="506048" cy="256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+5V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D32BE9-9D08-40A4-9242-3D7058585105}"/>
              </a:ext>
            </a:extLst>
          </p:cNvPr>
          <p:cNvSpPr txBox="1"/>
          <p:nvPr/>
        </p:nvSpPr>
        <p:spPr>
          <a:xfrm>
            <a:off x="2414934" y="5510229"/>
            <a:ext cx="1653010" cy="256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LOW</a:t>
            </a:r>
            <a:endParaRPr lang="ko-KR" altLang="en-US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AA61CD-0087-473A-84EE-B0C921E6F8CF}"/>
              </a:ext>
            </a:extLst>
          </p:cNvPr>
          <p:cNvSpPr txBox="1"/>
          <p:nvPr/>
        </p:nvSpPr>
        <p:spPr>
          <a:xfrm>
            <a:off x="5366029" y="5520154"/>
            <a:ext cx="1728450" cy="256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HIGH</a:t>
            </a:r>
            <a:endParaRPr lang="ko-KR" altLang="en-US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529C280-716D-4D10-BF8A-84F959D62FC2}"/>
              </a:ext>
            </a:extLst>
          </p:cNvPr>
          <p:cNvGrpSpPr/>
          <p:nvPr/>
        </p:nvGrpSpPr>
        <p:grpSpPr>
          <a:xfrm rot="16200000">
            <a:off x="5068418" y="5598336"/>
            <a:ext cx="241821" cy="75963"/>
            <a:chOff x="5947405" y="4141673"/>
            <a:chExt cx="290451" cy="808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8AB1FCA-C55B-4558-B03C-590D97B802C4}"/>
                </a:ext>
              </a:extLst>
            </p:cNvPr>
            <p:cNvSpPr/>
            <p:nvPr/>
          </p:nvSpPr>
          <p:spPr>
            <a:xfrm>
              <a:off x="6019405" y="4150564"/>
              <a:ext cx="218451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0EDCE02-9F30-4DD7-9110-E646728DBF48}"/>
                </a:ext>
              </a:extLst>
            </p:cNvPr>
            <p:cNvSpPr/>
            <p:nvPr/>
          </p:nvSpPr>
          <p:spPr>
            <a:xfrm>
              <a:off x="5947405" y="4150564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8E72BD3-474D-4C8D-A367-7E45552C0606}"/>
                </a:ext>
              </a:extLst>
            </p:cNvPr>
            <p:cNvSpPr/>
            <p:nvPr/>
          </p:nvSpPr>
          <p:spPr>
            <a:xfrm>
              <a:off x="6165856" y="4150564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5EC65FC-2719-492A-9463-5B37B9DEDC5C}"/>
                </a:ext>
              </a:extLst>
            </p:cNvPr>
            <p:cNvSpPr/>
            <p:nvPr/>
          </p:nvSpPr>
          <p:spPr>
            <a:xfrm rot="19846940">
              <a:off x="5981305" y="4141673"/>
              <a:ext cx="190500" cy="0"/>
            </a:xfrm>
            <a:custGeom>
              <a:avLst/>
              <a:gdLst>
                <a:gd name="connsiteX0" fmla="*/ 0 w 190500"/>
                <a:gd name="connsiteY0" fmla="*/ 0 h 0"/>
                <a:gd name="connsiteX1" fmla="*/ 190500 w 190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>
                  <a:moveTo>
                    <a:pt x="0" y="0"/>
                  </a:moveTo>
                  <a:lnTo>
                    <a:pt x="19050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928E4DF-AB79-450A-BF22-2CF442030DCA}"/>
              </a:ext>
            </a:extLst>
          </p:cNvPr>
          <p:cNvCxnSpPr>
            <a:cxnSpLocks/>
          </p:cNvCxnSpPr>
          <p:nvPr/>
        </p:nvCxnSpPr>
        <p:spPr>
          <a:xfrm>
            <a:off x="2263151" y="4275207"/>
            <a:ext cx="1822" cy="8989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E7FB0B67-5D53-4800-8411-93667B2B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97305" y="4573684"/>
            <a:ext cx="341684" cy="169018"/>
          </a:xfrm>
          <a:prstGeom prst="rect">
            <a:avLst/>
          </a:prstGeom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71CA229-4174-4AA6-B488-41CE32EAD13F}"/>
              </a:ext>
            </a:extLst>
          </p:cNvPr>
          <p:cNvCxnSpPr>
            <a:cxnSpLocks/>
          </p:cNvCxnSpPr>
          <p:nvPr/>
        </p:nvCxnSpPr>
        <p:spPr>
          <a:xfrm>
            <a:off x="5187993" y="4280887"/>
            <a:ext cx="1822" cy="8989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8F575629-2AC7-4451-9D97-AD776A55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31239" y="4573101"/>
            <a:ext cx="341684" cy="169018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558575F9-8713-4C02-8916-52441C8370A2}"/>
              </a:ext>
            </a:extLst>
          </p:cNvPr>
          <p:cNvGrpSpPr/>
          <p:nvPr/>
        </p:nvGrpSpPr>
        <p:grpSpPr>
          <a:xfrm>
            <a:off x="2161729" y="6088622"/>
            <a:ext cx="202844" cy="83633"/>
            <a:chOff x="331908" y="6024374"/>
            <a:chExt cx="216024" cy="10045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68E1F3C-B197-4F1D-85EC-8BA969994BEA}"/>
                </a:ext>
              </a:extLst>
            </p:cNvPr>
            <p:cNvCxnSpPr>
              <a:cxnSpLocks/>
            </p:cNvCxnSpPr>
            <p:nvPr/>
          </p:nvCxnSpPr>
          <p:spPr>
            <a:xfrm>
              <a:off x="331908" y="6024374"/>
              <a:ext cx="216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092C9D8-06B3-4D8F-BA84-9AB2D6E73E56}"/>
                </a:ext>
              </a:extLst>
            </p:cNvPr>
            <p:cNvCxnSpPr>
              <a:cxnSpLocks/>
            </p:cNvCxnSpPr>
            <p:nvPr/>
          </p:nvCxnSpPr>
          <p:spPr>
            <a:xfrm>
              <a:off x="367920" y="6072276"/>
              <a:ext cx="144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4D58C61-3D49-40D6-B2D9-3759C9AB4051}"/>
                </a:ext>
              </a:extLst>
            </p:cNvPr>
            <p:cNvCxnSpPr>
              <a:cxnSpLocks/>
            </p:cNvCxnSpPr>
            <p:nvPr/>
          </p:nvCxnSpPr>
          <p:spPr>
            <a:xfrm>
              <a:off x="403920" y="6124826"/>
              <a:ext cx="7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CFDC6C5-32B1-4308-87E1-BB62098C9FC0}"/>
              </a:ext>
            </a:extLst>
          </p:cNvPr>
          <p:cNvGrpSpPr/>
          <p:nvPr/>
        </p:nvGrpSpPr>
        <p:grpSpPr>
          <a:xfrm>
            <a:off x="5076056" y="6085201"/>
            <a:ext cx="202844" cy="83633"/>
            <a:chOff x="331908" y="6024374"/>
            <a:chExt cx="216024" cy="100452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5C6F812C-7246-4CB1-877C-4E13533814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908" y="6024374"/>
              <a:ext cx="216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2A72F4C8-EBD8-4640-A737-9A0F7827F9B4}"/>
                </a:ext>
              </a:extLst>
            </p:cNvPr>
            <p:cNvCxnSpPr>
              <a:cxnSpLocks/>
            </p:cNvCxnSpPr>
            <p:nvPr/>
          </p:nvCxnSpPr>
          <p:spPr>
            <a:xfrm>
              <a:off x="367920" y="6072276"/>
              <a:ext cx="144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101E9AAA-A272-4B10-B56E-099E1B604AB7}"/>
                </a:ext>
              </a:extLst>
            </p:cNvPr>
            <p:cNvCxnSpPr>
              <a:cxnSpLocks/>
            </p:cNvCxnSpPr>
            <p:nvPr/>
          </p:nvCxnSpPr>
          <p:spPr>
            <a:xfrm>
              <a:off x="403920" y="6124826"/>
              <a:ext cx="7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D599535-703E-B3B1-9237-4D3C2D5D7488}"/>
              </a:ext>
            </a:extLst>
          </p:cNvPr>
          <p:cNvSpPr/>
          <p:nvPr/>
        </p:nvSpPr>
        <p:spPr>
          <a:xfrm>
            <a:off x="2394507" y="5255046"/>
            <a:ext cx="881349" cy="837282"/>
          </a:xfrm>
          <a:custGeom>
            <a:avLst/>
            <a:gdLst>
              <a:gd name="connsiteX0" fmla="*/ 881349 w 881349"/>
              <a:gd name="connsiteY0" fmla="*/ 0 h 837282"/>
              <a:gd name="connsiteX1" fmla="*/ 0 w 881349"/>
              <a:gd name="connsiteY1" fmla="*/ 0 h 837282"/>
              <a:gd name="connsiteX2" fmla="*/ 0 w 881349"/>
              <a:gd name="connsiteY2" fmla="*/ 837282 h 83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349" h="837282">
                <a:moveTo>
                  <a:pt x="881349" y="0"/>
                </a:moveTo>
                <a:lnTo>
                  <a:pt x="0" y="0"/>
                </a:lnTo>
                <a:lnTo>
                  <a:pt x="0" y="837282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FFF1969-7E72-C740-4F23-1DF678353F0D}"/>
              </a:ext>
            </a:extLst>
          </p:cNvPr>
          <p:cNvSpPr/>
          <p:nvPr/>
        </p:nvSpPr>
        <p:spPr>
          <a:xfrm>
            <a:off x="5332164" y="4186409"/>
            <a:ext cx="396607" cy="815249"/>
          </a:xfrm>
          <a:custGeom>
            <a:avLst/>
            <a:gdLst>
              <a:gd name="connsiteX0" fmla="*/ 0 w 396607"/>
              <a:gd name="connsiteY0" fmla="*/ 0 h 815249"/>
              <a:gd name="connsiteX1" fmla="*/ 0 w 396607"/>
              <a:gd name="connsiteY1" fmla="*/ 815249 h 815249"/>
              <a:gd name="connsiteX2" fmla="*/ 396607 w 396607"/>
              <a:gd name="connsiteY2" fmla="*/ 815249 h 81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607" h="815249">
                <a:moveTo>
                  <a:pt x="0" y="0"/>
                </a:moveTo>
                <a:lnTo>
                  <a:pt x="0" y="815249"/>
                </a:lnTo>
                <a:lnTo>
                  <a:pt x="396607" y="81524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2510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푸시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(Push Button) – </a:t>
            </a:r>
            <a:r>
              <a:rPr lang="ko-KR" altLang="en-US" dirty="0"/>
              <a:t>입력 상태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 Up) </a:t>
            </a:r>
            <a:r>
              <a:rPr lang="ko-KR" altLang="en-US" dirty="0"/>
              <a:t>회로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내부 </a:t>
            </a:r>
            <a:r>
              <a:rPr lang="ko-KR" altLang="en-US" dirty="0" err="1">
                <a:sym typeface="Wingdings" panose="05000000000000000000" pitchFamily="2" charset="2"/>
              </a:rPr>
              <a:t>풀업</a:t>
            </a:r>
            <a:r>
              <a:rPr lang="ko-KR" altLang="en-US" dirty="0">
                <a:sym typeface="Wingdings" panose="05000000000000000000" pitchFamily="2" charset="2"/>
              </a:rPr>
              <a:t> 저항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풀업저항을</a:t>
            </a:r>
            <a:r>
              <a:rPr lang="ko-KR" altLang="en-US" dirty="0">
                <a:sym typeface="Wingdings" panose="05000000000000000000" pitchFamily="2" charset="2"/>
              </a:rPr>
              <a:t> 연결하지 않고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아두이노 내부의 자체 </a:t>
            </a:r>
            <a:r>
              <a:rPr lang="ko-KR" altLang="en-US" dirty="0" err="1">
                <a:solidFill>
                  <a:srgbClr val="C00000"/>
                </a:solidFill>
                <a:sym typeface="Wingdings" panose="05000000000000000000" pitchFamily="2" charset="2"/>
              </a:rPr>
              <a:t>풀업저항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Off </a:t>
            </a:r>
            <a:r>
              <a:rPr lang="ko-KR" altLang="en-US" dirty="0">
                <a:sym typeface="Wingdings" panose="05000000000000000000" pitchFamily="2" charset="2"/>
              </a:rPr>
              <a:t>상태에서 </a:t>
            </a:r>
            <a:r>
              <a:rPr lang="en-US" altLang="ko-KR" dirty="0">
                <a:sym typeface="Wingdings" panose="05000000000000000000" pitchFamily="2" charset="2"/>
              </a:rPr>
              <a:t>HIGH </a:t>
            </a:r>
            <a:r>
              <a:rPr lang="ko-KR" altLang="en-US" dirty="0">
                <a:sym typeface="Wingdings" panose="05000000000000000000" pitchFamily="2" charset="2"/>
              </a:rPr>
              <a:t>값을 인가할 수 있도록 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7D9769-2C1E-4374-8C63-F319154626B9}"/>
              </a:ext>
            </a:extLst>
          </p:cNvPr>
          <p:cNvSpPr txBox="1"/>
          <p:nvPr/>
        </p:nvSpPr>
        <p:spPr>
          <a:xfrm>
            <a:off x="3856098" y="5642162"/>
            <a:ext cx="143180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풀업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37EDBA7-29DB-4BAE-9B1F-CBF981B8B345}"/>
              </a:ext>
            </a:extLst>
          </p:cNvPr>
          <p:cNvGrpSpPr/>
          <p:nvPr/>
        </p:nvGrpSpPr>
        <p:grpSpPr>
          <a:xfrm>
            <a:off x="3131840" y="3234669"/>
            <a:ext cx="2221522" cy="2188542"/>
            <a:chOff x="5796136" y="3395722"/>
            <a:chExt cx="2365870" cy="262865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D9A539C-6422-4415-9297-8732B595EEDE}"/>
                </a:ext>
              </a:extLst>
            </p:cNvPr>
            <p:cNvSpPr/>
            <p:nvPr/>
          </p:nvSpPr>
          <p:spPr>
            <a:xfrm>
              <a:off x="6660232" y="3482212"/>
              <a:ext cx="1501774" cy="25421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ko-KR" altLang="en-US" sz="1200" b="1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</a:t>
              </a:r>
              <a:endPara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순서도: 연결자 64">
              <a:extLst>
                <a:ext uri="{FF2B5EF4-FFF2-40B4-BE49-F238E27FC236}">
                  <a16:creationId xmlns:a16="http://schemas.microsoft.com/office/drawing/2014/main" id="{6F6F40E3-BA80-47DA-BEFA-37F917E81C1C}"/>
                </a:ext>
              </a:extLst>
            </p:cNvPr>
            <p:cNvSpPr/>
            <p:nvPr/>
          </p:nvSpPr>
          <p:spPr>
            <a:xfrm>
              <a:off x="6268385" y="4798354"/>
              <a:ext cx="108000" cy="108000"/>
            </a:xfrm>
            <a:prstGeom prst="flowChartConnec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4D9749C-6E77-41F6-882B-463B1966E893}"/>
                </a:ext>
              </a:extLst>
            </p:cNvPr>
            <p:cNvSpPr/>
            <p:nvPr/>
          </p:nvSpPr>
          <p:spPr>
            <a:xfrm flipH="1" flipV="1">
              <a:off x="6364524" y="3831407"/>
              <a:ext cx="665992" cy="1017245"/>
            </a:xfrm>
            <a:custGeom>
              <a:avLst/>
              <a:gdLst>
                <a:gd name="connsiteX0" fmla="*/ 0 w 914400"/>
                <a:gd name="connsiteY0" fmla="*/ 577049 h 577049"/>
                <a:gd name="connsiteX1" fmla="*/ 0 w 914400"/>
                <a:gd name="connsiteY1" fmla="*/ 0 h 577049"/>
                <a:gd name="connsiteX2" fmla="*/ 914400 w 914400"/>
                <a:gd name="connsiteY2" fmla="*/ 0 h 57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577049">
                  <a:moveTo>
                    <a:pt x="0" y="577049"/>
                  </a:moveTo>
                  <a:lnTo>
                    <a:pt x="0" y="0"/>
                  </a:lnTo>
                  <a:lnTo>
                    <a:pt x="91440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330C3D2-A41F-4A72-992D-7EE277BB690C}"/>
                </a:ext>
              </a:extLst>
            </p:cNvPr>
            <p:cNvSpPr txBox="1"/>
            <p:nvPr/>
          </p:nvSpPr>
          <p:spPr>
            <a:xfrm>
              <a:off x="5796136" y="449057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입력단자</a:t>
              </a:r>
            </a:p>
          </p:txBody>
        </p:sp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12F1F610-5F5A-4EB3-8E5C-D17E44F52993}"/>
                </a:ext>
              </a:extLst>
            </p:cNvPr>
            <p:cNvSpPr/>
            <p:nvPr/>
          </p:nvSpPr>
          <p:spPr>
            <a:xfrm>
              <a:off x="6973533" y="3729124"/>
              <a:ext cx="108000" cy="108000"/>
            </a:xfrm>
            <a:prstGeom prst="flowChartConnec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679F7A-A2D6-4579-9A50-0E19E4E80BFD}"/>
                </a:ext>
              </a:extLst>
            </p:cNvPr>
            <p:cNvSpPr txBox="1"/>
            <p:nvPr/>
          </p:nvSpPr>
          <p:spPr>
            <a:xfrm>
              <a:off x="6764128" y="3395722"/>
              <a:ext cx="53893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+5V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007E0A0-9498-412D-99B0-FC1F25518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5400000">
              <a:off x="6821595" y="4217621"/>
              <a:ext cx="410396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175432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푸시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(Push Button) – </a:t>
            </a:r>
            <a:r>
              <a:rPr lang="ko-KR" altLang="en-US" dirty="0" err="1"/>
              <a:t>풀다운</a:t>
            </a:r>
            <a:r>
              <a:rPr lang="ko-KR" altLang="en-US" dirty="0"/>
              <a:t> 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풀다운</a:t>
            </a:r>
            <a:r>
              <a:rPr lang="en-US" altLang="ko-KR" dirty="0"/>
              <a:t>(Pull Down) </a:t>
            </a:r>
            <a:r>
              <a:rPr lang="ko-KR" altLang="en-US" dirty="0"/>
              <a:t>회로</a:t>
            </a:r>
            <a:endParaRPr lang="en-US" altLang="ko-KR" dirty="0"/>
          </a:p>
          <a:p>
            <a:pPr lvl="1"/>
            <a:r>
              <a:rPr lang="ko-KR" altLang="en-US" dirty="0"/>
              <a:t>스위치와</a:t>
            </a:r>
            <a:r>
              <a:rPr lang="en-US" altLang="ko-KR" dirty="0"/>
              <a:t> </a:t>
            </a:r>
            <a:r>
              <a:rPr lang="ko-KR" altLang="en-US" dirty="0"/>
              <a:t>접지 사이에 </a:t>
            </a:r>
            <a:r>
              <a:rPr lang="ko-KR" altLang="en-US" dirty="0" err="1"/>
              <a:t>풀다운</a:t>
            </a:r>
            <a:r>
              <a:rPr lang="ko-KR" altLang="en-US" dirty="0"/>
              <a:t> 저항을 추가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C00000"/>
                </a:solidFill>
              </a:rPr>
              <a:t>오프 상태에서 </a:t>
            </a:r>
            <a:r>
              <a:rPr lang="ko-KR" altLang="en-US" dirty="0" err="1">
                <a:solidFill>
                  <a:srgbClr val="C00000"/>
                </a:solidFill>
              </a:rPr>
              <a:t>입력값을</a:t>
            </a:r>
            <a:r>
              <a:rPr lang="ko-KR" altLang="en-US" dirty="0">
                <a:solidFill>
                  <a:srgbClr val="C00000"/>
                </a:solidFill>
              </a:rPr>
              <a:t> 끌어내려 </a:t>
            </a:r>
            <a:r>
              <a:rPr lang="en-US" altLang="ko-KR" dirty="0">
                <a:solidFill>
                  <a:srgbClr val="C00000"/>
                </a:solidFill>
              </a:rPr>
              <a:t>LOW </a:t>
            </a:r>
            <a:r>
              <a:rPr lang="ko-KR" altLang="en-US" dirty="0"/>
              <a:t>값으로 만듦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풀다운</a:t>
            </a:r>
            <a:r>
              <a:rPr lang="ko-KR" altLang="en-US" dirty="0"/>
              <a:t> 동작</a:t>
            </a:r>
            <a:endParaRPr lang="en-US" altLang="ko-KR" dirty="0"/>
          </a:p>
          <a:p>
            <a:pPr lvl="2"/>
            <a:r>
              <a:rPr lang="ko-KR" altLang="en-US" dirty="0" err="1"/>
              <a:t>풀다운</a:t>
            </a:r>
            <a:r>
              <a:rPr lang="ko-KR" altLang="en-US" dirty="0"/>
              <a:t> 저항은</a:t>
            </a:r>
            <a:r>
              <a:rPr lang="en-US" altLang="ko-KR" dirty="0"/>
              <a:t> </a:t>
            </a:r>
            <a:r>
              <a:rPr lang="ko-KR" altLang="en-US" dirty="0"/>
              <a:t>전류를 무시할 정도로 큰 </a:t>
            </a:r>
            <a:r>
              <a:rPr lang="ko-KR" altLang="en-US" dirty="0" err="1"/>
              <a:t>저항값</a:t>
            </a:r>
            <a:r>
              <a:rPr lang="en-US" altLang="ko-KR" dirty="0">
                <a:sym typeface="Wingdings" panose="05000000000000000000" pitchFamily="2" charset="2"/>
              </a:rPr>
              <a:t> 10k</a:t>
            </a:r>
            <a:r>
              <a:rPr lang="en-US" altLang="ko-KR" dirty="0">
                <a:sym typeface="Symbol" panose="05050102010706020507" pitchFamily="18" charset="2"/>
              </a:rPr>
              <a:t> </a:t>
            </a:r>
            <a:r>
              <a:rPr lang="ko-KR" altLang="en-US" dirty="0">
                <a:sym typeface="Symbol" panose="05050102010706020507" pitchFamily="18" charset="2"/>
              </a:rPr>
              <a:t>내외</a:t>
            </a:r>
            <a:endParaRPr lang="en-US" altLang="ko-KR" dirty="0"/>
          </a:p>
          <a:p>
            <a:pPr lvl="1"/>
            <a:r>
              <a:rPr lang="ko-KR" altLang="en-US" dirty="0" err="1"/>
              <a:t>풀다운</a:t>
            </a:r>
            <a:r>
              <a:rPr lang="ko-KR" altLang="en-US" dirty="0"/>
              <a:t> 회로의 입력상태</a:t>
            </a:r>
            <a:endParaRPr lang="en-US" altLang="ko-KR" dirty="0"/>
          </a:p>
          <a:p>
            <a:pPr lvl="2"/>
            <a:r>
              <a:rPr lang="ko-KR" altLang="en-US" dirty="0"/>
              <a:t>스위치 연결 </a:t>
            </a:r>
            <a:r>
              <a:rPr lang="en-US" altLang="ko-KR" dirty="0">
                <a:sym typeface="Wingdings" panose="05000000000000000000" pitchFamily="2" charset="2"/>
              </a:rPr>
              <a:t> +5V </a:t>
            </a:r>
            <a:r>
              <a:rPr lang="ko-KR" altLang="en-US" dirty="0">
                <a:sym typeface="Wingdings" panose="05000000000000000000" pitchFamily="2" charset="2"/>
              </a:rPr>
              <a:t>단자에 직접 연결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입력값은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/>
              <a:t>HIGH)</a:t>
            </a:r>
          </a:p>
          <a:p>
            <a:pPr lvl="2"/>
            <a:r>
              <a:rPr lang="ko-KR" altLang="en-US" dirty="0"/>
              <a:t>스위치 차단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저항을 통해 </a:t>
            </a:r>
            <a:r>
              <a:rPr lang="en-US" altLang="ko-KR" dirty="0">
                <a:sym typeface="Wingdings" panose="05000000000000000000" pitchFamily="2" charset="2"/>
              </a:rPr>
              <a:t>GND</a:t>
            </a:r>
            <a:r>
              <a:rPr lang="ko-KR" altLang="en-US" dirty="0">
                <a:sym typeface="Wingdings" panose="05000000000000000000" pitchFamily="2" charset="2"/>
              </a:rPr>
              <a:t>와 연결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입력값은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0</a:t>
            </a:r>
            <a:r>
              <a:rPr lang="en-US" altLang="ko-KR" dirty="0">
                <a:sym typeface="Wingdings" panose="05000000000000000000" pitchFamily="2" charset="2"/>
              </a:rPr>
              <a:t>(LOW)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8562B-0AE0-4B79-AFAA-84024438543F}"/>
              </a:ext>
            </a:extLst>
          </p:cNvPr>
          <p:cNvSpPr txBox="1"/>
          <p:nvPr/>
        </p:nvSpPr>
        <p:spPr>
          <a:xfrm>
            <a:off x="3951822" y="6220785"/>
            <a:ext cx="116891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풀다운회로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02CA64F1-7948-4DFB-8413-873020927D1E}"/>
              </a:ext>
            </a:extLst>
          </p:cNvPr>
          <p:cNvSpPr/>
          <p:nvPr/>
        </p:nvSpPr>
        <p:spPr>
          <a:xfrm>
            <a:off x="3725048" y="5149592"/>
            <a:ext cx="108000" cy="108000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E14656-5260-4498-8E36-F668188879DE}"/>
              </a:ext>
            </a:extLst>
          </p:cNvPr>
          <p:cNvSpPr txBox="1"/>
          <p:nvPr/>
        </p:nvSpPr>
        <p:spPr>
          <a:xfrm>
            <a:off x="3402908" y="52598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입력단자</a:t>
            </a: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10055D4E-1118-4220-AC19-28CC8486700C}"/>
              </a:ext>
            </a:extLst>
          </p:cNvPr>
          <p:cNvSpPr/>
          <p:nvPr/>
        </p:nvSpPr>
        <p:spPr>
          <a:xfrm>
            <a:off x="2782825" y="4088990"/>
            <a:ext cx="108000" cy="108000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7A0F97-239F-4771-9AEB-71442A27879F}"/>
              </a:ext>
            </a:extLst>
          </p:cNvPr>
          <p:cNvSpPr txBox="1"/>
          <p:nvPr/>
        </p:nvSpPr>
        <p:spPr>
          <a:xfrm>
            <a:off x="2573420" y="3842077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+5V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5F6F9A5A-3E39-4C5A-AA62-0AA0A7E32D1A}"/>
              </a:ext>
            </a:extLst>
          </p:cNvPr>
          <p:cNvSpPr/>
          <p:nvPr/>
        </p:nvSpPr>
        <p:spPr>
          <a:xfrm>
            <a:off x="6389321" y="5158598"/>
            <a:ext cx="108000" cy="108000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E02D33-5022-454A-A89E-BEEFA0F619F8}"/>
              </a:ext>
            </a:extLst>
          </p:cNvPr>
          <p:cNvSpPr txBox="1"/>
          <p:nvPr/>
        </p:nvSpPr>
        <p:spPr>
          <a:xfrm>
            <a:off x="6045915" y="525821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입력단자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AE152D1B-F1A4-4C72-A9E9-EC290920E722}"/>
              </a:ext>
            </a:extLst>
          </p:cNvPr>
          <p:cNvSpPr/>
          <p:nvPr/>
        </p:nvSpPr>
        <p:spPr>
          <a:xfrm>
            <a:off x="5434710" y="4087363"/>
            <a:ext cx="108000" cy="108000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F03A7A-3B30-4CDA-96AC-5CA84BEBF328}"/>
              </a:ext>
            </a:extLst>
          </p:cNvPr>
          <p:cNvSpPr txBox="1"/>
          <p:nvPr/>
        </p:nvSpPr>
        <p:spPr>
          <a:xfrm>
            <a:off x="5225305" y="3840450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+5V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D32BE9-9D08-40A4-9242-3D7058585105}"/>
              </a:ext>
            </a:extLst>
          </p:cNvPr>
          <p:cNvSpPr txBox="1"/>
          <p:nvPr/>
        </p:nvSpPr>
        <p:spPr>
          <a:xfrm>
            <a:off x="2972911" y="4511266"/>
            <a:ext cx="1815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HIGH</a:t>
            </a:r>
            <a:endParaRPr lang="ko-KR" altLang="en-US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AA61CD-0087-473A-84EE-B0C921E6F8CF}"/>
              </a:ext>
            </a:extLst>
          </p:cNvPr>
          <p:cNvSpPr txBox="1"/>
          <p:nvPr/>
        </p:nvSpPr>
        <p:spPr>
          <a:xfrm>
            <a:off x="5666254" y="450532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LOW</a:t>
            </a:r>
            <a:endParaRPr lang="ko-KR" altLang="en-US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C20ED68-283A-4D58-8E83-4DBAFA37ABA8}"/>
              </a:ext>
            </a:extLst>
          </p:cNvPr>
          <p:cNvCxnSpPr>
            <a:cxnSpLocks/>
          </p:cNvCxnSpPr>
          <p:nvPr/>
        </p:nvCxnSpPr>
        <p:spPr>
          <a:xfrm>
            <a:off x="2839528" y="4195363"/>
            <a:ext cx="0" cy="1930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DE6E1C8-3512-4163-85FC-36581125D4C3}"/>
              </a:ext>
            </a:extLst>
          </p:cNvPr>
          <p:cNvGrpSpPr/>
          <p:nvPr/>
        </p:nvGrpSpPr>
        <p:grpSpPr>
          <a:xfrm>
            <a:off x="2728813" y="6125693"/>
            <a:ext cx="216024" cy="100452"/>
            <a:chOff x="331908" y="6024374"/>
            <a:chExt cx="216024" cy="10045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4BFFC0F-E6C3-4CB1-A763-5F6C69E9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31908" y="6024374"/>
              <a:ext cx="216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B609CC3-345E-4A05-9A53-E125F384E8EE}"/>
                </a:ext>
              </a:extLst>
            </p:cNvPr>
            <p:cNvCxnSpPr>
              <a:cxnSpLocks/>
            </p:cNvCxnSpPr>
            <p:nvPr/>
          </p:nvCxnSpPr>
          <p:spPr>
            <a:xfrm>
              <a:off x="367920" y="6072276"/>
              <a:ext cx="144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672251E-F903-44D3-8669-D332FBCA8909}"/>
                </a:ext>
              </a:extLst>
            </p:cNvPr>
            <p:cNvCxnSpPr>
              <a:cxnSpLocks/>
            </p:cNvCxnSpPr>
            <p:nvPr/>
          </p:nvCxnSpPr>
          <p:spPr>
            <a:xfrm>
              <a:off x="403920" y="6124826"/>
              <a:ext cx="7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E379DEF-A1E2-4EB3-BDA9-B0550B6586AE}"/>
              </a:ext>
            </a:extLst>
          </p:cNvPr>
          <p:cNvCxnSpPr/>
          <p:nvPr/>
        </p:nvCxnSpPr>
        <p:spPr>
          <a:xfrm>
            <a:off x="2828895" y="5211274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76C1393-3C85-42C8-A6A6-9595BE4B90FD}"/>
              </a:ext>
            </a:extLst>
          </p:cNvPr>
          <p:cNvCxnSpPr>
            <a:cxnSpLocks/>
          </p:cNvCxnSpPr>
          <p:nvPr/>
        </p:nvCxnSpPr>
        <p:spPr>
          <a:xfrm>
            <a:off x="5493619" y="4195495"/>
            <a:ext cx="0" cy="1930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43AD98-9382-48C0-B634-3D05EB7C051A}"/>
              </a:ext>
            </a:extLst>
          </p:cNvPr>
          <p:cNvGrpSpPr/>
          <p:nvPr/>
        </p:nvGrpSpPr>
        <p:grpSpPr>
          <a:xfrm>
            <a:off x="5382904" y="6125825"/>
            <a:ext cx="216024" cy="100452"/>
            <a:chOff x="331908" y="6024374"/>
            <a:chExt cx="216024" cy="100452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6BDED14-EBAC-4490-9150-5A29C7913C81}"/>
                </a:ext>
              </a:extLst>
            </p:cNvPr>
            <p:cNvCxnSpPr>
              <a:cxnSpLocks/>
            </p:cNvCxnSpPr>
            <p:nvPr/>
          </p:nvCxnSpPr>
          <p:spPr>
            <a:xfrm>
              <a:off x="331908" y="6024374"/>
              <a:ext cx="216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8252E2E-A3A9-4F0A-8281-EA0CA0FBF6BF}"/>
                </a:ext>
              </a:extLst>
            </p:cNvPr>
            <p:cNvCxnSpPr>
              <a:cxnSpLocks/>
            </p:cNvCxnSpPr>
            <p:nvPr/>
          </p:nvCxnSpPr>
          <p:spPr>
            <a:xfrm>
              <a:off x="367920" y="6072276"/>
              <a:ext cx="144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CBD3DD20-15EC-4B82-8CB4-700448E7FAD7}"/>
                </a:ext>
              </a:extLst>
            </p:cNvPr>
            <p:cNvCxnSpPr>
              <a:cxnSpLocks/>
            </p:cNvCxnSpPr>
            <p:nvPr/>
          </p:nvCxnSpPr>
          <p:spPr>
            <a:xfrm>
              <a:off x="403920" y="6124826"/>
              <a:ext cx="7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AA9AD0A-4D0B-4A91-81F8-7C4851B8D41B}"/>
              </a:ext>
            </a:extLst>
          </p:cNvPr>
          <p:cNvCxnSpPr/>
          <p:nvPr/>
        </p:nvCxnSpPr>
        <p:spPr>
          <a:xfrm>
            <a:off x="5482986" y="5211406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7C5386-9439-48C3-A855-6C93B35E5CCD}"/>
              </a:ext>
            </a:extLst>
          </p:cNvPr>
          <p:cNvGrpSpPr/>
          <p:nvPr/>
        </p:nvGrpSpPr>
        <p:grpSpPr>
          <a:xfrm rot="16200000">
            <a:off x="2686818" y="4609631"/>
            <a:ext cx="290451" cy="72008"/>
            <a:chOff x="3273437" y="4138698"/>
            <a:chExt cx="290451" cy="7200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64D59B0-A2B8-46E0-9227-9D73D57819FC}"/>
                </a:ext>
              </a:extLst>
            </p:cNvPr>
            <p:cNvSpPr/>
            <p:nvPr/>
          </p:nvSpPr>
          <p:spPr>
            <a:xfrm>
              <a:off x="3273437" y="4138698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6B32A4-E587-4A40-B37E-39836EBE3DAA}"/>
                </a:ext>
              </a:extLst>
            </p:cNvPr>
            <p:cNvSpPr/>
            <p:nvPr/>
          </p:nvSpPr>
          <p:spPr>
            <a:xfrm>
              <a:off x="3491888" y="4138698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B43AB5C-6A05-4A4D-A934-C53C7905B893}"/>
                </a:ext>
              </a:extLst>
            </p:cNvPr>
            <p:cNvSpPr/>
            <p:nvPr/>
          </p:nvSpPr>
          <p:spPr>
            <a:xfrm>
              <a:off x="3320438" y="4181003"/>
              <a:ext cx="190500" cy="0"/>
            </a:xfrm>
            <a:custGeom>
              <a:avLst/>
              <a:gdLst>
                <a:gd name="connsiteX0" fmla="*/ 0 w 190500"/>
                <a:gd name="connsiteY0" fmla="*/ 0 h 0"/>
                <a:gd name="connsiteX1" fmla="*/ 190500 w 190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>
                  <a:moveTo>
                    <a:pt x="0" y="0"/>
                  </a:moveTo>
                  <a:lnTo>
                    <a:pt x="19050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529C280-716D-4D10-BF8A-84F959D62FC2}"/>
              </a:ext>
            </a:extLst>
          </p:cNvPr>
          <p:cNvGrpSpPr/>
          <p:nvPr/>
        </p:nvGrpSpPr>
        <p:grpSpPr>
          <a:xfrm rot="16200000">
            <a:off x="5345889" y="4621335"/>
            <a:ext cx="290451" cy="80899"/>
            <a:chOff x="5947405" y="4141673"/>
            <a:chExt cx="290451" cy="8089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8AB1FCA-C55B-4558-B03C-590D97B802C4}"/>
                </a:ext>
              </a:extLst>
            </p:cNvPr>
            <p:cNvSpPr/>
            <p:nvPr/>
          </p:nvSpPr>
          <p:spPr>
            <a:xfrm>
              <a:off x="6019405" y="4150564"/>
              <a:ext cx="218451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0EDCE02-9F30-4DD7-9110-E646728DBF48}"/>
                </a:ext>
              </a:extLst>
            </p:cNvPr>
            <p:cNvSpPr/>
            <p:nvPr/>
          </p:nvSpPr>
          <p:spPr>
            <a:xfrm>
              <a:off x="5947405" y="4150564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8E72BD3-474D-4C8D-A367-7E45552C0606}"/>
                </a:ext>
              </a:extLst>
            </p:cNvPr>
            <p:cNvSpPr/>
            <p:nvPr/>
          </p:nvSpPr>
          <p:spPr>
            <a:xfrm>
              <a:off x="6165856" y="4150564"/>
              <a:ext cx="72000" cy="7200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5EC65FC-2719-492A-9463-5B37B9DEDC5C}"/>
                </a:ext>
              </a:extLst>
            </p:cNvPr>
            <p:cNvSpPr/>
            <p:nvPr/>
          </p:nvSpPr>
          <p:spPr>
            <a:xfrm rot="19846940">
              <a:off x="5981305" y="4141673"/>
              <a:ext cx="190500" cy="0"/>
            </a:xfrm>
            <a:custGeom>
              <a:avLst/>
              <a:gdLst>
                <a:gd name="connsiteX0" fmla="*/ 0 w 190500"/>
                <a:gd name="connsiteY0" fmla="*/ 0 h 0"/>
                <a:gd name="connsiteX1" fmla="*/ 190500 w 190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>
                  <a:moveTo>
                    <a:pt x="0" y="0"/>
                  </a:moveTo>
                  <a:lnTo>
                    <a:pt x="19050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7FB0B67-5D53-4800-8411-93667B2B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25955" y="5583062"/>
            <a:ext cx="410396" cy="18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F575629-2AC7-4451-9D97-AD776A55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80094" y="5564781"/>
            <a:ext cx="410396" cy="180000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AE510371-DC73-7E0F-1DBE-470C8DF81FA9}"/>
              </a:ext>
            </a:extLst>
          </p:cNvPr>
          <p:cNvSpPr/>
          <p:nvPr/>
        </p:nvSpPr>
        <p:spPr>
          <a:xfrm>
            <a:off x="2986918" y="4125850"/>
            <a:ext cx="738130" cy="925417"/>
          </a:xfrm>
          <a:custGeom>
            <a:avLst/>
            <a:gdLst>
              <a:gd name="connsiteX0" fmla="*/ 0 w 738130"/>
              <a:gd name="connsiteY0" fmla="*/ 0 h 925417"/>
              <a:gd name="connsiteX1" fmla="*/ 0 w 738130"/>
              <a:gd name="connsiteY1" fmla="*/ 925417 h 925417"/>
              <a:gd name="connsiteX2" fmla="*/ 738130 w 738130"/>
              <a:gd name="connsiteY2" fmla="*/ 925417 h 92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130" h="925417">
                <a:moveTo>
                  <a:pt x="0" y="0"/>
                </a:moveTo>
                <a:lnTo>
                  <a:pt x="0" y="925417"/>
                </a:lnTo>
                <a:lnTo>
                  <a:pt x="738130" y="925417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6431305-11A7-5323-28CE-07C6C84D0982}"/>
              </a:ext>
            </a:extLst>
          </p:cNvPr>
          <p:cNvSpPr/>
          <p:nvPr/>
        </p:nvSpPr>
        <p:spPr>
          <a:xfrm>
            <a:off x="5629619" y="5365214"/>
            <a:ext cx="429658" cy="716097"/>
          </a:xfrm>
          <a:custGeom>
            <a:avLst/>
            <a:gdLst>
              <a:gd name="connsiteX0" fmla="*/ 429658 w 429658"/>
              <a:gd name="connsiteY0" fmla="*/ 0 h 716097"/>
              <a:gd name="connsiteX1" fmla="*/ 0 w 429658"/>
              <a:gd name="connsiteY1" fmla="*/ 0 h 716097"/>
              <a:gd name="connsiteX2" fmla="*/ 0 w 429658"/>
              <a:gd name="connsiteY2" fmla="*/ 716097 h 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658" h="716097">
                <a:moveTo>
                  <a:pt x="429658" y="0"/>
                </a:moveTo>
                <a:lnTo>
                  <a:pt x="0" y="0"/>
                </a:lnTo>
                <a:lnTo>
                  <a:pt x="0" y="716097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8123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푸시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(Push Button) – </a:t>
            </a:r>
            <a:r>
              <a:rPr lang="ko-KR" altLang="en-US" dirty="0" err="1"/>
              <a:t>채터링</a:t>
            </a:r>
            <a:r>
              <a:rPr lang="en-US" altLang="ko-KR" dirty="0"/>
              <a:t>(Chattering)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채터링</a:t>
            </a:r>
            <a:r>
              <a:rPr lang="en-US" altLang="ko-KR" dirty="0"/>
              <a:t>(Chattering)</a:t>
            </a:r>
          </a:p>
          <a:p>
            <a:pPr lvl="1"/>
            <a:r>
              <a:rPr lang="ko-KR" altLang="en-US" dirty="0"/>
              <a:t>기계식</a:t>
            </a:r>
            <a:r>
              <a:rPr lang="en-US" altLang="ko-KR" dirty="0"/>
              <a:t> </a:t>
            </a:r>
            <a:r>
              <a:rPr lang="ko-KR" altLang="en-US" dirty="0"/>
              <a:t>접점 스위치의 문제점 중 하나는 </a:t>
            </a:r>
            <a:r>
              <a:rPr lang="ko-KR" altLang="en-US" dirty="0" err="1">
                <a:sym typeface="Wingdings" panose="05000000000000000000" pitchFamily="2" charset="2"/>
              </a:rPr>
              <a:t>바운스</a:t>
            </a:r>
            <a:r>
              <a:rPr lang="en-US" altLang="ko-KR" dirty="0">
                <a:sym typeface="Wingdings" panose="05000000000000000000" pitchFamily="2" charset="2"/>
              </a:rPr>
              <a:t>(Bounce)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On/Off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보통 </a:t>
            </a:r>
            <a:r>
              <a:rPr lang="en-US" altLang="ko-KR" dirty="0"/>
              <a:t>10ms </a:t>
            </a:r>
            <a:r>
              <a:rPr lang="ko-KR" altLang="en-US" dirty="0"/>
              <a:t>이내의 시간에 접점의 여닫음이 수회 반복 </a:t>
            </a:r>
            <a:endParaRPr lang="en-US" altLang="ko-KR" dirty="0"/>
          </a:p>
          <a:p>
            <a:pPr marL="6840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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시점에서 신호를 읽으면 오작동 가능성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채터링</a:t>
            </a:r>
            <a:r>
              <a:rPr lang="ko-KR" altLang="en-US" dirty="0">
                <a:sym typeface="Wingdings" panose="05000000000000000000" pitchFamily="2" charset="2"/>
              </a:rPr>
              <a:t> 제거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디바운스</a:t>
            </a:r>
            <a:r>
              <a:rPr lang="en-US" altLang="ko-KR" dirty="0">
                <a:sym typeface="Wingdings" panose="05000000000000000000" pitchFamily="2" charset="2"/>
              </a:rPr>
              <a:t>(debounce))</a:t>
            </a:r>
          </a:p>
          <a:p>
            <a:pPr lvl="2"/>
            <a:r>
              <a:rPr lang="en-US" altLang="ko-KR" dirty="0"/>
              <a:t>H/W</a:t>
            </a:r>
            <a:r>
              <a:rPr lang="ko-KR" altLang="en-US" dirty="0"/>
              <a:t> 적으로 </a:t>
            </a:r>
            <a:r>
              <a:rPr lang="ko-KR" altLang="en-US" dirty="0" err="1"/>
              <a:t>플립플롭이나</a:t>
            </a:r>
            <a:r>
              <a:rPr lang="ko-KR" altLang="en-US" dirty="0"/>
              <a:t> </a:t>
            </a:r>
            <a:r>
              <a:rPr lang="ko-KR" altLang="en-US" dirty="0" err="1"/>
              <a:t>커패시터를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en-US" altLang="ko-KR" dirty="0"/>
              <a:t>S/W</a:t>
            </a:r>
            <a:r>
              <a:rPr lang="ko-KR" altLang="en-US" dirty="0"/>
              <a:t>적으로 짧은</a:t>
            </a:r>
            <a:r>
              <a:rPr lang="en-US" altLang="ko-KR" dirty="0"/>
              <a:t> </a:t>
            </a:r>
            <a:r>
              <a:rPr lang="ko-KR" altLang="en-US" dirty="0"/>
              <a:t>시간에 여러 번 스위치를 확인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속도에 영향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속도가 그리 중요하지 않은 동작에서는 </a:t>
            </a:r>
            <a:r>
              <a:rPr lang="en-US" altLang="ko-KR" dirty="0"/>
              <a:t>20ms </a:t>
            </a:r>
            <a:r>
              <a:rPr lang="ko-KR" altLang="en-US" dirty="0"/>
              <a:t>가량의</a:t>
            </a:r>
            <a:r>
              <a:rPr lang="en-US" altLang="ko-KR" dirty="0"/>
              <a:t> </a:t>
            </a:r>
            <a:r>
              <a:rPr lang="ko-KR" altLang="en-US" dirty="0" err="1"/>
              <a:t>디바운스</a:t>
            </a:r>
            <a:r>
              <a:rPr lang="ko-KR" altLang="en-US" dirty="0"/>
              <a:t> 시간을 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5B3487-654D-4828-A790-793E2A38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924" y="4437112"/>
            <a:ext cx="3384376" cy="187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94427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입력 </a:t>
            </a:r>
            <a:r>
              <a:rPr lang="en-US" altLang="ko-KR" dirty="0"/>
              <a:t>: </a:t>
            </a:r>
            <a:r>
              <a:rPr lang="ko-KR" altLang="en-US" dirty="0" err="1"/>
              <a:t>푸시버튼</a:t>
            </a:r>
            <a:r>
              <a:rPr lang="ko-KR" altLang="en-US" dirty="0"/>
              <a:t> 동작</a:t>
            </a: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99F1987C-8E1B-4CF9-AC18-A9612130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81075"/>
            <a:ext cx="8950325" cy="5519738"/>
          </a:xfrm>
        </p:spPr>
        <p:txBody>
          <a:bodyPr/>
          <a:lstStyle/>
          <a:p>
            <a:r>
              <a:rPr lang="ko-KR" altLang="en-US" dirty="0"/>
              <a:t>실습회로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 회로에서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ko-KR" altLang="en-US" dirty="0" err="1">
                <a:sym typeface="Wingdings" panose="05000000000000000000" pitchFamily="2" charset="2"/>
              </a:rPr>
              <a:t>푸시버튼을</a:t>
            </a:r>
            <a:r>
              <a:rPr lang="ko-KR" altLang="en-US" dirty="0">
                <a:sym typeface="Wingdings" panose="05000000000000000000" pitchFamily="2" charset="2"/>
              </a:rPr>
              <a:t> 풀다운회로로 연결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Push Button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개 면 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핀 옆에 도트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Symbol" panose="05050102010706020507" pitchFamily="18" charset="2"/>
              </a:rPr>
              <a:t>)</a:t>
            </a:r>
            <a:r>
              <a:rPr lang="ko-KR" altLang="en-US" dirty="0">
                <a:sym typeface="Wingdings" panose="05000000000000000000" pitchFamily="2" charset="2"/>
              </a:rPr>
              <a:t> 표시 있는 면이 </a:t>
            </a:r>
            <a:r>
              <a:rPr lang="en-US" altLang="ko-KR" dirty="0">
                <a:sym typeface="Wingdings" panose="05000000000000000000" pitchFamily="2" charset="2"/>
              </a:rPr>
              <a:t>A-D</a:t>
            </a:r>
            <a:r>
              <a:rPr lang="ko-KR" altLang="en-US" dirty="0">
                <a:sym typeface="Wingdings" panose="05000000000000000000" pitchFamily="2" charset="2"/>
              </a:rPr>
              <a:t>면에 해당함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우측 </a:t>
            </a:r>
            <a:r>
              <a:rPr lang="en-US" altLang="ko-KR" dirty="0">
                <a:sym typeface="Wingdings" panose="05000000000000000000" pitchFamily="2" charset="2"/>
              </a:rPr>
              <a:t>Push Button</a:t>
            </a:r>
            <a:r>
              <a:rPr lang="ko-KR" altLang="en-US" dirty="0">
                <a:sym typeface="Wingdings" panose="05000000000000000000" pitchFamily="2" charset="2"/>
              </a:rPr>
              <a:t>의 내부 결선도 및 풀 다운 회로 참고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LED </a:t>
            </a:r>
            <a:r>
              <a:rPr lang="ko-KR" altLang="en-US" dirty="0">
                <a:sym typeface="Wingdings" panose="05000000000000000000" pitchFamily="2" charset="2"/>
              </a:rPr>
              <a:t>대응관계 </a:t>
            </a:r>
            <a:r>
              <a:rPr lang="en-US" altLang="ko-KR" dirty="0">
                <a:sym typeface="Wingdings" panose="05000000000000000000" pitchFamily="2" charset="2"/>
              </a:rPr>
              <a:t>: 7-A0,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6-A1,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5-A2,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4-A3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5" name="그림 4" descr="회로, 전자 공학, 텍스트, 전자 부품이(가) 표시된 사진&#10;&#10;자동 생성된 설명">
            <a:extLst>
              <a:ext uri="{FF2B5EF4-FFF2-40B4-BE49-F238E27FC236}">
                <a16:creationId xmlns:a16="http://schemas.microsoft.com/office/drawing/2014/main" id="{BCC7C9C9-3D48-A95D-8E20-A3034CAE8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7" y="3432909"/>
            <a:ext cx="6492803" cy="28044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F72AC2-99FE-4EB3-B295-BC9904B111A1}"/>
              </a:ext>
            </a:extLst>
          </p:cNvPr>
          <p:cNvSpPr txBox="1"/>
          <p:nvPr/>
        </p:nvSpPr>
        <p:spPr>
          <a:xfrm>
            <a:off x="2806024" y="3223065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7/6/5/4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F6059-E266-4826-BD63-1C9DB0E0CEC2}"/>
              </a:ext>
            </a:extLst>
          </p:cNvPr>
          <p:cNvSpPr txBox="1"/>
          <p:nvPr/>
        </p:nvSpPr>
        <p:spPr>
          <a:xfrm>
            <a:off x="4563025" y="5651180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(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AD7B25-C701-4A93-803C-17159D24FA5C}"/>
              </a:ext>
            </a:extLst>
          </p:cNvPr>
          <p:cNvSpPr txBox="1"/>
          <p:nvPr/>
        </p:nvSpPr>
        <p:spPr>
          <a:xfrm>
            <a:off x="5908513" y="5651179"/>
            <a:ext cx="1152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10K(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갈흑등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8EFB104-A4E0-4743-8AE4-9634DF3F44C2}"/>
              </a:ext>
            </a:extLst>
          </p:cNvPr>
          <p:cNvSpPr txBox="1"/>
          <p:nvPr/>
        </p:nvSpPr>
        <p:spPr>
          <a:xfrm>
            <a:off x="6471693" y="4835110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Button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5AB3D90-B75A-63CC-E5DB-04326DA0D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846" y="3517622"/>
            <a:ext cx="1453124" cy="24105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7895539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7127FC-29A5-4EFD-91BD-99946255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71" y="2848039"/>
            <a:ext cx="2490752" cy="35646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3] </a:t>
            </a:r>
            <a:r>
              <a:rPr lang="ko-KR" altLang="en-US" dirty="0" err="1"/>
              <a:t>풀다운</a:t>
            </a:r>
            <a:r>
              <a:rPr lang="ko-KR" altLang="en-US" dirty="0"/>
              <a:t> 단일 </a:t>
            </a:r>
            <a:r>
              <a:rPr lang="ko-KR" altLang="en-US" dirty="0" err="1"/>
              <a:t>푸시버튼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내용</a:t>
            </a:r>
            <a:endParaRPr lang="en-US" altLang="ko-KR" dirty="0"/>
          </a:p>
          <a:p>
            <a:pPr lvl="1"/>
            <a:r>
              <a:rPr lang="ko-KR" altLang="en-US" dirty="0"/>
              <a:t>연결된 </a:t>
            </a:r>
            <a:r>
              <a:rPr lang="ko-KR" altLang="en-US" dirty="0" err="1"/>
              <a:t>푸시버튼</a:t>
            </a:r>
            <a:r>
              <a:rPr lang="ko-KR" altLang="en-US" dirty="0"/>
              <a:t> 중 </a:t>
            </a:r>
            <a:r>
              <a:rPr lang="en-US" altLang="ko-KR" dirty="0"/>
              <a:t>7</a:t>
            </a:r>
            <a:r>
              <a:rPr lang="ko-KR" altLang="en-US" dirty="0"/>
              <a:t>번에 연결된 버튼을 누르면 모든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en-US" altLang="ko-KR" dirty="0"/>
          </a:p>
          <a:p>
            <a:pPr lvl="1"/>
            <a:r>
              <a:rPr lang="ko-KR" altLang="en-US" dirty="0"/>
              <a:t>스케치 소스 </a:t>
            </a:r>
            <a:r>
              <a:rPr lang="en-US" altLang="ko-KR" dirty="0">
                <a:sym typeface="Wingdings" panose="05000000000000000000" pitchFamily="2" charset="2"/>
              </a:rPr>
              <a:t> “_03_PushButton.ino”</a:t>
            </a:r>
            <a:r>
              <a:rPr lang="ko-KR" altLang="en-US" dirty="0">
                <a:sym typeface="Wingdings" panose="05000000000000000000" pitchFamily="2" charset="2"/>
              </a:rPr>
              <a:t>로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 </a:t>
            </a:r>
            <a:r>
              <a:rPr lang="en-US" altLang="ko-KR" dirty="0">
                <a:sym typeface="Wingdings" panose="05000000000000000000" pitchFamily="2" charset="2"/>
              </a:rPr>
              <a:t>Led </a:t>
            </a:r>
            <a:r>
              <a:rPr lang="ko-KR" altLang="en-US" dirty="0">
                <a:sym typeface="Wingdings" panose="05000000000000000000" pitchFamily="2" charset="2"/>
              </a:rPr>
              <a:t>클래스 추가 </a:t>
            </a:r>
            <a:r>
              <a:rPr lang="en-US" altLang="ko-KR" dirty="0">
                <a:sym typeface="Wingdings" panose="05000000000000000000" pitchFamily="2" charset="2"/>
              </a:rPr>
              <a:t>: [</a:t>
            </a:r>
            <a:r>
              <a:rPr lang="ko-KR" altLang="en-US" dirty="0">
                <a:sym typeface="Wingdings" panose="05000000000000000000" pitchFamily="2" charset="2"/>
              </a:rPr>
              <a:t>스케치</a:t>
            </a:r>
            <a:r>
              <a:rPr lang="en-US" altLang="ko-KR" dirty="0">
                <a:sym typeface="Wingdings" panose="05000000000000000000" pitchFamily="2" charset="2"/>
              </a:rPr>
              <a:t>] –[</a:t>
            </a:r>
            <a:r>
              <a:rPr lang="ko-KR" altLang="en-US" dirty="0">
                <a:sym typeface="Wingdings" panose="05000000000000000000" pitchFamily="2" charset="2"/>
              </a:rPr>
              <a:t>파일 추가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B21B8C-F9E5-43BB-8DE8-5F29B6E82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60" y="2848039"/>
            <a:ext cx="3042731" cy="35646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D07F28-C8A7-4FD2-9ECC-56BE94659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38" y="3141786"/>
            <a:ext cx="1433293" cy="8672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919B7DF-C6E2-4AA8-92F4-0EC8D7A37060}"/>
              </a:ext>
            </a:extLst>
          </p:cNvPr>
          <p:cNvSpPr/>
          <p:nvPr/>
        </p:nvSpPr>
        <p:spPr>
          <a:xfrm>
            <a:off x="1610577" y="2980625"/>
            <a:ext cx="288032" cy="14401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BCF678-80F8-49F6-96D3-235D3115F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098" y="4389840"/>
            <a:ext cx="3066666" cy="18142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0EFD64-4802-4F36-90B6-31345219DAC5}"/>
              </a:ext>
            </a:extLst>
          </p:cNvPr>
          <p:cNvSpPr/>
          <p:nvPr/>
        </p:nvSpPr>
        <p:spPr>
          <a:xfrm>
            <a:off x="5640638" y="3296103"/>
            <a:ext cx="636883" cy="14401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6558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3] </a:t>
            </a:r>
            <a:r>
              <a:rPr lang="ko-KR" altLang="en-US" dirty="0" err="1"/>
              <a:t>풀다운</a:t>
            </a:r>
            <a:r>
              <a:rPr lang="ko-KR" altLang="en-US" dirty="0"/>
              <a:t> 단일 </a:t>
            </a:r>
            <a:r>
              <a:rPr lang="ko-KR" altLang="en-US" dirty="0" err="1"/>
              <a:t>푸시버튼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 파일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D26A9B-1051-4847-B233-BB60E44DA5B2}"/>
              </a:ext>
            </a:extLst>
          </p:cNvPr>
          <p:cNvSpPr txBox="1"/>
          <p:nvPr/>
        </p:nvSpPr>
        <p:spPr>
          <a:xfrm>
            <a:off x="3303706" y="6155219"/>
            <a:ext cx="253659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&lt;_03_PushButton.ino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KakaoTalk_20250312_205109134">
            <a:hlinkClick r:id="" action="ppaction://media"/>
            <a:extLst>
              <a:ext uri="{FF2B5EF4-FFF2-40B4-BE49-F238E27FC236}">
                <a16:creationId xmlns:a16="http://schemas.microsoft.com/office/drawing/2014/main" id="{FA66CFF3-B2CB-30EB-3A4E-605B954E1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030676" y="3813292"/>
            <a:ext cx="1723787" cy="305696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9D0C25-821B-624B-A3C1-56B48F307E42}"/>
              </a:ext>
            </a:extLst>
          </p:cNvPr>
          <p:cNvGrpSpPr/>
          <p:nvPr/>
        </p:nvGrpSpPr>
        <p:grpSpPr>
          <a:xfrm>
            <a:off x="486286" y="1572909"/>
            <a:ext cx="8306350" cy="3990476"/>
            <a:chOff x="486286" y="1572909"/>
            <a:chExt cx="8306350" cy="399047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C73238-D9E2-C355-6763-E8D3E1E1D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286" y="1572909"/>
              <a:ext cx="4085714" cy="399047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F0355A-7FC0-1781-13D6-E314F1491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3112" y="1572909"/>
              <a:ext cx="4209524" cy="288571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8375576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행복한 경영이야기</a:t>
            </a:r>
            <a:r>
              <a:rPr lang="en-US" altLang="ko-KR" dirty="0"/>
              <a:t>(www.happyceo.or.kr)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0325" y="1052736"/>
            <a:ext cx="8997950" cy="43180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 w="19050">
            <a:solidFill>
              <a:srgbClr val="339966"/>
            </a:solidFill>
            <a:round/>
            <a:headEnd/>
            <a:tailEnd/>
          </a:ln>
        </p:spPr>
        <p:txBody>
          <a:bodyPr wrap="none" anchor="ctr"/>
          <a:lstStyle/>
          <a:p>
            <a:pPr lvl="0" eaLnBrk="0" latinLnBrk="0" hangingPunct="0"/>
            <a:r>
              <a:rPr kumimoji="0" lang="ko-KR" altLang="en-US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미래의</a:t>
            </a:r>
            <a:r>
              <a:rPr kumimoji="0" lang="en-US" altLang="ko-KR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행복과 불행은</a:t>
            </a:r>
            <a:r>
              <a:rPr kumimoji="0" lang="en-US" altLang="ko-KR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ko-KR" sz="24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0325" y="1484536"/>
            <a:ext cx="8997950" cy="4891087"/>
          </a:xfrm>
          <a:prstGeom prst="rect">
            <a:avLst/>
          </a:prstGeom>
          <a:solidFill>
            <a:schemeClr val="bg1"/>
          </a:solidFill>
          <a:ln w="19050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불행하다고 생각한다면 </a:t>
            </a:r>
            <a:endParaRPr kumimoji="0"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그것은 과거의 산물이다.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만족한다면 그것 역시 과거의 산물이다.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그렇다면 미래의 행복과 불행은?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이 순간을 어떻게 보내느냐에 따라</a:t>
            </a:r>
            <a:endParaRPr kumimoji="0"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좌우된다.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이것은 정말 평범한 진리다.</a:t>
            </a:r>
            <a:b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아주대 이민규 교수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endParaRPr kumimoji="0" lang="ko-KR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                              </a:t>
            </a: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0" lang="ko-KR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패자는 과거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살아갑니다.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0" eaLnBrk="0" latinLnBrk="0" hangingPunct="0">
              <a:lnSpc>
                <a:spcPct val="120000"/>
              </a:lnSpc>
            </a:pP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</a:t>
            </a:r>
            <a:r>
              <a:rPr kumimoji="0" lang="ko-KR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승자는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과거로부터 배우고 미래를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바라보며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일하는 것을 즐깁니다.’ (데니스 </a:t>
            </a:r>
            <a:r>
              <a:rPr kumimoji="0" lang="ko-KR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웨이틀리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역시 내일이면 과거가 됩니다.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최선을 다해 오늘을 살아가는 것이</a:t>
            </a:r>
            <a:r>
              <a:rPr kumimoji="0"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오늘과 내일의 행복의 원천이 됩니다.</a:t>
            </a:r>
          </a:p>
        </p:txBody>
      </p:sp>
      <p:pic>
        <p:nvPicPr>
          <p:cNvPr id="7" name="Picture 10" descr="m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13" y="1125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538734"/>
            <a:ext cx="3515633" cy="32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7888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4] 4</a:t>
            </a:r>
            <a:r>
              <a:rPr lang="ko-KR" altLang="en-US" dirty="0"/>
              <a:t>개의 </a:t>
            </a:r>
            <a:r>
              <a:rPr lang="ko-KR" altLang="en-US" dirty="0" err="1"/>
              <a:t>풀다운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실습내용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Push Button</a:t>
            </a:r>
            <a:r>
              <a:rPr lang="ko-KR" altLang="en-US" dirty="0"/>
              <a:t>을 배치하고</a:t>
            </a:r>
            <a:r>
              <a:rPr lang="en-US" altLang="ko-KR" dirty="0"/>
              <a:t>, </a:t>
            </a:r>
            <a:r>
              <a:rPr lang="ko-KR" altLang="en-US" dirty="0"/>
              <a:t>특정 버튼을 누르면 해당 비트의 </a:t>
            </a:r>
            <a:r>
              <a:rPr lang="en-US" altLang="ko-KR" dirty="0"/>
              <a:t>LED</a:t>
            </a:r>
            <a:r>
              <a:rPr lang="ko-KR" altLang="en-US" dirty="0"/>
              <a:t>가</a:t>
            </a:r>
            <a:r>
              <a:rPr lang="en-US" altLang="ko-KR" dirty="0"/>
              <a:t> On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3</a:t>
            </a:r>
            <a:r>
              <a:rPr lang="ko-KR" altLang="en-US" dirty="0"/>
              <a:t>을 다른 이름으로 저장 </a:t>
            </a:r>
            <a:r>
              <a:rPr lang="en-US" altLang="ko-KR" dirty="0">
                <a:sym typeface="Wingdings" panose="05000000000000000000" pitchFamily="2" charset="2"/>
              </a:rPr>
              <a:t> _04_PushButtonApp</a:t>
            </a:r>
            <a:endParaRPr lang="en-US" altLang="ko-KR" dirty="0"/>
          </a:p>
          <a:p>
            <a:pPr lvl="1"/>
            <a:r>
              <a:rPr lang="ko-KR" altLang="en-US" dirty="0"/>
              <a:t>클래스 추가</a:t>
            </a:r>
            <a:endParaRPr lang="en-US" altLang="ko-KR" dirty="0"/>
          </a:p>
          <a:p>
            <a:pPr lvl="2"/>
            <a:r>
              <a:rPr lang="en-US" altLang="ko-KR" dirty="0" err="1"/>
              <a:t>PushButton.h</a:t>
            </a:r>
            <a:r>
              <a:rPr lang="en-US" altLang="ko-KR" dirty="0"/>
              <a:t> : </a:t>
            </a:r>
            <a:r>
              <a:rPr lang="en-US" altLang="ko-KR" dirty="0" err="1"/>
              <a:t>PushButton</a:t>
            </a:r>
            <a:r>
              <a:rPr lang="ko-KR" altLang="en-US" dirty="0"/>
              <a:t> 클래스의 정의</a:t>
            </a:r>
            <a:endParaRPr lang="en-US" altLang="ko-KR" dirty="0"/>
          </a:p>
          <a:p>
            <a:pPr lvl="2"/>
            <a:r>
              <a:rPr lang="en-US" altLang="ko-KR" dirty="0"/>
              <a:t>PushButton.cpp : Push Button </a:t>
            </a:r>
            <a:r>
              <a:rPr lang="ko-KR" altLang="en-US" dirty="0"/>
              <a:t>동작 구현을 위한 </a:t>
            </a:r>
            <a:r>
              <a:rPr lang="en-US" altLang="ko-KR" dirty="0"/>
              <a:t>C++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/>
              <a:t>기존</a:t>
            </a:r>
            <a:r>
              <a:rPr lang="en-US" altLang="ko-KR" dirty="0"/>
              <a:t> Led </a:t>
            </a:r>
            <a:r>
              <a:rPr lang="ko-KR" altLang="en-US" dirty="0"/>
              <a:t>클래스에 기능 추가</a:t>
            </a:r>
            <a:endParaRPr lang="en-US" altLang="ko-KR" dirty="0"/>
          </a:p>
          <a:p>
            <a:pPr lvl="2"/>
            <a:r>
              <a:rPr lang="ko-KR" altLang="en-US" dirty="0"/>
              <a:t>특정 입력 </a:t>
            </a:r>
            <a:r>
              <a:rPr lang="ko-KR" altLang="en-US" dirty="0" err="1"/>
              <a:t>비트값의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를 켜는 동작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525453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4] 4</a:t>
            </a:r>
            <a:r>
              <a:rPr lang="ko-KR" altLang="en-US" dirty="0"/>
              <a:t>개의 </a:t>
            </a:r>
            <a:r>
              <a:rPr lang="ko-KR" altLang="en-US" dirty="0" err="1"/>
              <a:t>풀다운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클래스에 기능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75229-A53E-4AB3-86A1-44B98032F0F1}"/>
              </a:ext>
            </a:extLst>
          </p:cNvPr>
          <p:cNvSpPr txBox="1"/>
          <p:nvPr/>
        </p:nvSpPr>
        <p:spPr>
          <a:xfrm>
            <a:off x="1656639" y="1749354"/>
            <a:ext cx="577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Led.h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CEFB2D-7FD2-4FF9-8CEE-D1DF6893017C}"/>
              </a:ext>
            </a:extLst>
          </p:cNvPr>
          <p:cNvSpPr txBox="1"/>
          <p:nvPr/>
        </p:nvSpPr>
        <p:spPr>
          <a:xfrm>
            <a:off x="1481911" y="3125731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Led.cpp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6D1E97-38DC-B1D9-3438-D9766966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564513"/>
            <a:ext cx="5112569" cy="14859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4680B-D66F-4531-BCDF-721A229C8E2B}"/>
              </a:ext>
            </a:extLst>
          </p:cNvPr>
          <p:cNvSpPr/>
          <p:nvPr/>
        </p:nvSpPr>
        <p:spPr>
          <a:xfrm>
            <a:off x="3182027" y="2328127"/>
            <a:ext cx="3406702" cy="37510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EA6D77-D7CD-93F1-44B0-7D7EFA2D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068960"/>
            <a:ext cx="5112569" cy="32817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192868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4] 4</a:t>
            </a:r>
            <a:r>
              <a:rPr lang="ko-KR" altLang="en-US" dirty="0"/>
              <a:t>개의 </a:t>
            </a:r>
            <a:r>
              <a:rPr lang="ko-KR" altLang="en-US" dirty="0" err="1"/>
              <a:t>풀다운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PushButton</a:t>
            </a:r>
            <a:r>
              <a:rPr lang="ko-KR" altLang="en-US" dirty="0"/>
              <a:t> 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D26A9B-1051-4847-B233-BB60E44DA5B2}"/>
              </a:ext>
            </a:extLst>
          </p:cNvPr>
          <p:cNvSpPr txBox="1"/>
          <p:nvPr/>
        </p:nvSpPr>
        <p:spPr>
          <a:xfrm>
            <a:off x="6854540" y="6059369"/>
            <a:ext cx="132472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PushButton.h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5B2780-C89D-2D45-00FE-F88B520B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83" y="1462860"/>
            <a:ext cx="4542857" cy="49904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2874526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4] 4</a:t>
            </a:r>
            <a:r>
              <a:rPr lang="ko-KR" altLang="en-US" dirty="0"/>
              <a:t>개의 </a:t>
            </a:r>
            <a:r>
              <a:rPr lang="ko-KR" altLang="en-US" dirty="0" err="1"/>
              <a:t>풀다운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PushButton</a:t>
            </a:r>
            <a:r>
              <a:rPr lang="ko-KR" altLang="en-US" dirty="0"/>
              <a:t> 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D26A9B-1051-4847-B233-BB60E44DA5B2}"/>
              </a:ext>
            </a:extLst>
          </p:cNvPr>
          <p:cNvSpPr txBox="1"/>
          <p:nvPr/>
        </p:nvSpPr>
        <p:spPr>
          <a:xfrm>
            <a:off x="4932040" y="5983547"/>
            <a:ext cx="149303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&lt;PushButton.cpp&gt;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D0E14A-CA26-AC95-740E-CE116897D1C2}"/>
              </a:ext>
            </a:extLst>
          </p:cNvPr>
          <p:cNvGrpSpPr/>
          <p:nvPr/>
        </p:nvGrpSpPr>
        <p:grpSpPr>
          <a:xfrm>
            <a:off x="683568" y="1515834"/>
            <a:ext cx="8523810" cy="4984979"/>
            <a:chOff x="683568" y="1515834"/>
            <a:chExt cx="8523810" cy="49849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2625958-3A47-8945-9D4B-D2828BE6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529384"/>
              <a:ext cx="4114286" cy="497142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95C4E8-7256-0235-7D6D-DF69C3E8D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854" y="1515834"/>
              <a:ext cx="4409524" cy="289523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49468606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4] 4</a:t>
            </a:r>
            <a:r>
              <a:rPr lang="ko-KR" altLang="en-US" dirty="0"/>
              <a:t>개의 </a:t>
            </a:r>
            <a:r>
              <a:rPr lang="ko-KR" altLang="en-US" dirty="0" err="1"/>
              <a:t>풀다운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 소스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69CAA-7414-4FEE-8F51-C59C46791EC8}"/>
              </a:ext>
            </a:extLst>
          </p:cNvPr>
          <p:cNvSpPr txBox="1"/>
          <p:nvPr/>
        </p:nvSpPr>
        <p:spPr>
          <a:xfrm>
            <a:off x="3564649" y="6167196"/>
            <a:ext cx="204447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&lt;_04_PushButtonApp.ino&gt;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5434C-6B77-4381-AA18-6BD3627FC326}"/>
              </a:ext>
            </a:extLst>
          </p:cNvPr>
          <p:cNvSpPr txBox="1"/>
          <p:nvPr/>
        </p:nvSpPr>
        <p:spPr>
          <a:xfrm>
            <a:off x="5893775" y="2251492"/>
            <a:ext cx="163506" cy="2616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ko-KR" sz="11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&gt;=</a:t>
            </a:r>
            <a:endParaRPr lang="ko-KR" altLang="en-US" sz="11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03428-4267-7AD8-B38F-F68E43314276}"/>
              </a:ext>
            </a:extLst>
          </p:cNvPr>
          <p:cNvGrpSpPr/>
          <p:nvPr/>
        </p:nvGrpSpPr>
        <p:grpSpPr>
          <a:xfrm>
            <a:off x="386207" y="1595532"/>
            <a:ext cx="8371585" cy="4266667"/>
            <a:chOff x="683568" y="1459850"/>
            <a:chExt cx="8371585" cy="42666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442087-BE64-E368-8542-A71842ED8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59850"/>
              <a:ext cx="4047619" cy="422857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4E47177-9915-DDE7-5EE1-DF6141090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820" y="1459850"/>
              <a:ext cx="4333333" cy="426666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30121468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4] 4</a:t>
            </a:r>
            <a:r>
              <a:rPr lang="ko-KR" altLang="en-US" dirty="0"/>
              <a:t>개의 </a:t>
            </a:r>
            <a:r>
              <a:rPr lang="ko-KR" altLang="en-US" dirty="0" err="1"/>
              <a:t>풀다운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5434C-6B77-4381-AA18-6BD3627FC326}"/>
              </a:ext>
            </a:extLst>
          </p:cNvPr>
          <p:cNvSpPr txBox="1"/>
          <p:nvPr/>
        </p:nvSpPr>
        <p:spPr>
          <a:xfrm>
            <a:off x="5893775" y="2251492"/>
            <a:ext cx="163506" cy="2616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ko-KR" sz="11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&gt;=</a:t>
            </a:r>
            <a:endParaRPr lang="ko-KR" altLang="en-US" sz="11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KakaoTalk_20250312_210041117">
            <a:hlinkClick r:id="" action="ppaction://media"/>
            <a:extLst>
              <a:ext uri="{FF2B5EF4-FFF2-40B4-BE49-F238E27FC236}">
                <a16:creationId xmlns:a16="http://schemas.microsoft.com/office/drawing/2014/main" id="{13ACF48B-25B9-B14C-1DD2-2A018BBC9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5103015" y="953770"/>
            <a:ext cx="2304254" cy="4086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40334D-7177-EB68-063B-F293F6136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17" y="1844824"/>
            <a:ext cx="2723809" cy="35047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737330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AE7DB7-05FD-4F50-9447-D88687707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실습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의 프로그램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코드가 깔끔하나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단일 입력만 가능</a:t>
            </a:r>
            <a:endParaRPr lang="en-US" altLang="ko-KR" dirty="0"/>
          </a:p>
          <a:p>
            <a:r>
              <a:rPr lang="ko-KR" altLang="en-US" dirty="0"/>
              <a:t>다중 입력 수용 예제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비트연산자 이용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푸시버튼을</a:t>
            </a:r>
            <a:r>
              <a:rPr lang="ko-KR" altLang="en-US" dirty="0"/>
              <a:t> 클릭하면 그 정보를 해당 비트에 저장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개 초과 입력</a:t>
            </a:r>
            <a:r>
              <a:rPr lang="en-US" altLang="ko-KR" dirty="0"/>
              <a:t> </a:t>
            </a:r>
            <a:r>
              <a:rPr lang="ko-KR" altLang="en-US" dirty="0"/>
              <a:t>시 오류 가능성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본 실습에서는 동작 확인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4]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다름 이름으로 저장 </a:t>
            </a:r>
            <a:r>
              <a:rPr lang="en-US" altLang="ko-KR" sz="2000" dirty="0">
                <a:sym typeface="Wingdings" panose="05000000000000000000" pitchFamily="2" charset="2"/>
              </a:rPr>
              <a:t> _04_1_PushButtonApp.ino</a:t>
            </a:r>
            <a:r>
              <a:rPr lang="ko-KR" altLang="en-US" sz="2000" dirty="0"/>
              <a:t>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5B4C57-2D0E-47A6-87AB-E99418D1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비트연산자를 이용한 입력처리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60D4F7-F0A4-4ABC-BB3A-760BFBFC00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C9150-966A-47B6-B4AE-081CF443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8" y="4412594"/>
            <a:ext cx="3007253" cy="1043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6DF012-F6F0-4CFC-B13F-B4FC40DF13B3}"/>
              </a:ext>
            </a:extLst>
          </p:cNvPr>
          <p:cNvSpPr txBox="1"/>
          <p:nvPr/>
        </p:nvSpPr>
        <p:spPr>
          <a:xfrm>
            <a:off x="4965917" y="4269533"/>
            <a:ext cx="780983" cy="18794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05CCA4-2569-4F90-8881-6BF2C78789DB}"/>
              </a:ext>
            </a:extLst>
          </p:cNvPr>
          <p:cNvCxnSpPr>
            <a:cxnSpLocks/>
          </p:cNvCxnSpPr>
          <p:nvPr/>
        </p:nvCxnSpPr>
        <p:spPr>
          <a:xfrm flipV="1">
            <a:off x="3635896" y="4572518"/>
            <a:ext cx="1460762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D09356C-1BBD-4B0E-8250-5792353BDD4A}"/>
              </a:ext>
            </a:extLst>
          </p:cNvPr>
          <p:cNvCxnSpPr>
            <a:cxnSpLocks/>
          </p:cNvCxnSpPr>
          <p:nvPr/>
        </p:nvCxnSpPr>
        <p:spPr>
          <a:xfrm>
            <a:off x="3017416" y="4997921"/>
            <a:ext cx="20792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322E57-018B-40FA-9A46-BF919E67658B}"/>
              </a:ext>
            </a:extLst>
          </p:cNvPr>
          <p:cNvCxnSpPr>
            <a:cxnSpLocks/>
          </p:cNvCxnSpPr>
          <p:nvPr/>
        </p:nvCxnSpPr>
        <p:spPr>
          <a:xfrm>
            <a:off x="2351215" y="4997921"/>
            <a:ext cx="2745443" cy="446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5B2319-573E-4E1D-A38F-FAC0F05597CC}"/>
              </a:ext>
            </a:extLst>
          </p:cNvPr>
          <p:cNvCxnSpPr>
            <a:cxnSpLocks/>
          </p:cNvCxnSpPr>
          <p:nvPr/>
        </p:nvCxnSpPr>
        <p:spPr>
          <a:xfrm>
            <a:off x="1741413" y="4997921"/>
            <a:ext cx="3355245" cy="906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52722F-DE66-4F07-BEC8-34F490004055}"/>
              </a:ext>
            </a:extLst>
          </p:cNvPr>
          <p:cNvSpPr txBox="1"/>
          <p:nvPr/>
        </p:nvSpPr>
        <p:spPr>
          <a:xfrm>
            <a:off x="3327597" y="6248345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비트단위 정보 저장 원리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bits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65D548-B3EC-4E30-BB20-62BA47C4ED32}"/>
              </a:ext>
            </a:extLst>
          </p:cNvPr>
          <p:cNvSpPr txBox="1"/>
          <p:nvPr/>
        </p:nvSpPr>
        <p:spPr>
          <a:xfrm>
            <a:off x="6027254" y="5089570"/>
            <a:ext cx="2698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&amp; 2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  101  3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 &amp; 3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누름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1010  10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375AB1-ECE3-44F8-BB2D-AABFCC05EC76}"/>
              </a:ext>
            </a:extLst>
          </p:cNvPr>
          <p:cNvSpPr txBox="1"/>
          <p:nvPr/>
        </p:nvSpPr>
        <p:spPr>
          <a:xfrm>
            <a:off x="6990071" y="46899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324DD7-A53D-481D-ABE5-C186A5141C57}"/>
              </a:ext>
            </a:extLst>
          </p:cNvPr>
          <p:cNvSpPr/>
          <p:nvPr/>
        </p:nvSpPr>
        <p:spPr>
          <a:xfrm>
            <a:off x="6036131" y="4513853"/>
            <a:ext cx="2553459" cy="1390848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4A9CED-6894-4F3E-926E-869BE0D47583}"/>
              </a:ext>
            </a:extLst>
          </p:cNvPr>
          <p:cNvSpPr txBox="1"/>
          <p:nvPr/>
        </p:nvSpPr>
        <p:spPr>
          <a:xfrm>
            <a:off x="424594" y="433294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digit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6CF1CC-CEE7-4085-8BC8-022A8CCE154D}"/>
              </a:ext>
            </a:extLst>
          </p:cNvPr>
          <p:cNvSpPr txBox="1"/>
          <p:nvPr/>
        </p:nvSpPr>
        <p:spPr>
          <a:xfrm>
            <a:off x="1690120" y="43329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B6BF1F-716F-4583-A282-6F68A8982FDF}"/>
              </a:ext>
            </a:extLst>
          </p:cNvPr>
          <p:cNvSpPr txBox="1"/>
          <p:nvPr/>
        </p:nvSpPr>
        <p:spPr>
          <a:xfrm>
            <a:off x="2306871" y="43329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66FBAA-9F19-4DE0-8206-A5A9049B9087}"/>
              </a:ext>
            </a:extLst>
          </p:cNvPr>
          <p:cNvSpPr txBox="1"/>
          <p:nvPr/>
        </p:nvSpPr>
        <p:spPr>
          <a:xfrm>
            <a:off x="2898370" y="43329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A15C28-A2E5-4290-B8FC-10FECAC6E404}"/>
              </a:ext>
            </a:extLst>
          </p:cNvPr>
          <p:cNvSpPr txBox="1"/>
          <p:nvPr/>
        </p:nvSpPr>
        <p:spPr>
          <a:xfrm>
            <a:off x="3405030" y="43329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619132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4-1] 4</a:t>
            </a:r>
            <a:r>
              <a:rPr lang="ko-KR" altLang="en-US" dirty="0"/>
              <a:t>개 </a:t>
            </a:r>
            <a:r>
              <a:rPr lang="ko-KR" altLang="en-US" dirty="0" err="1"/>
              <a:t>풀다운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복수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PushButtonControl</a:t>
            </a:r>
            <a:r>
              <a:rPr lang="en-US" altLang="ko-KR" dirty="0"/>
              <a:t> </a:t>
            </a:r>
            <a:r>
              <a:rPr lang="ko-KR" altLang="en-US" dirty="0"/>
              <a:t>클래스에</a:t>
            </a:r>
            <a:r>
              <a:rPr lang="en-US" altLang="ko-KR" dirty="0"/>
              <a:t> </a:t>
            </a:r>
            <a:r>
              <a:rPr lang="ko-KR" altLang="en-US" dirty="0"/>
              <a:t>소스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1E4BA-C7AB-4571-9A12-38D6D85734B2}"/>
              </a:ext>
            </a:extLst>
          </p:cNvPr>
          <p:cNvSpPr txBox="1"/>
          <p:nvPr/>
        </p:nvSpPr>
        <p:spPr>
          <a:xfrm>
            <a:off x="494586" y="3406410"/>
            <a:ext cx="1339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PushButton.cpp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FD31C-1B4F-49B0-A456-45DCCF4CB614}"/>
              </a:ext>
            </a:extLst>
          </p:cNvPr>
          <p:cNvSpPr txBox="1"/>
          <p:nvPr/>
        </p:nvSpPr>
        <p:spPr>
          <a:xfrm>
            <a:off x="581950" y="1524836"/>
            <a:ext cx="1164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PushButton.h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2C50C-071F-62C0-C516-9E42593C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560"/>
          <a:stretch/>
        </p:blipFill>
        <p:spPr>
          <a:xfrm>
            <a:off x="2043721" y="1524836"/>
            <a:ext cx="5110498" cy="12735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26C6A6-F401-9B8B-4DFC-EFA8A366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20" y="2916500"/>
            <a:ext cx="5110497" cy="34269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F198B5-6881-4065-B0A1-071E4EAF9552}"/>
              </a:ext>
            </a:extLst>
          </p:cNvPr>
          <p:cNvSpPr/>
          <p:nvPr/>
        </p:nvSpPr>
        <p:spPr>
          <a:xfrm>
            <a:off x="2591300" y="2161612"/>
            <a:ext cx="4562919" cy="25927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2106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4-1] 4</a:t>
            </a:r>
            <a:r>
              <a:rPr lang="ko-KR" altLang="en-US" dirty="0"/>
              <a:t>개 </a:t>
            </a:r>
            <a:r>
              <a:rPr lang="ko-KR" altLang="en-US" dirty="0" err="1"/>
              <a:t>풀다운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복수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PushButtonApp.ino</a:t>
            </a:r>
            <a:r>
              <a:rPr lang="en-US" altLang="ko-KR" dirty="0"/>
              <a:t> </a:t>
            </a:r>
            <a:r>
              <a:rPr lang="ko-KR" altLang="en-US" dirty="0"/>
              <a:t>소스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091FDC-340F-4671-AD8F-4B3EEE6CF165}"/>
              </a:ext>
            </a:extLst>
          </p:cNvPr>
          <p:cNvSpPr txBox="1"/>
          <p:nvPr/>
        </p:nvSpPr>
        <p:spPr>
          <a:xfrm>
            <a:off x="3690788" y="6172111"/>
            <a:ext cx="2195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&lt;_04_1_PushButtonApp.ino&gt;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743D1-735F-157E-4667-B3E27919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88" y="1500679"/>
            <a:ext cx="5619048" cy="46380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F6C9E5-2B27-4DD8-AE91-CC4F5272E1EA}"/>
              </a:ext>
            </a:extLst>
          </p:cNvPr>
          <p:cNvSpPr/>
          <p:nvPr/>
        </p:nvSpPr>
        <p:spPr>
          <a:xfrm>
            <a:off x="1798818" y="4003392"/>
            <a:ext cx="5028850" cy="1353929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6770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4-1] 4</a:t>
            </a:r>
            <a:r>
              <a:rPr lang="ko-KR" altLang="en-US" dirty="0"/>
              <a:t>개 </a:t>
            </a:r>
            <a:r>
              <a:rPr lang="ko-KR" altLang="en-US" dirty="0" err="1"/>
              <a:t>풀다운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복수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시리얼 모니터 출력 결과</a:t>
            </a:r>
            <a:r>
              <a:rPr lang="en-US" altLang="ko-KR" dirty="0"/>
              <a:t>(</a:t>
            </a:r>
            <a:r>
              <a:rPr lang="ko-KR" altLang="en-US" dirty="0"/>
              <a:t>복수</a:t>
            </a:r>
            <a:r>
              <a:rPr lang="en-US" altLang="ko-KR" dirty="0"/>
              <a:t> </a:t>
            </a:r>
            <a:r>
              <a:rPr lang="ko-KR" altLang="en-US" dirty="0"/>
              <a:t>개 입력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6BB2BC-AD3C-754B-6398-B324F508D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31" y="1988840"/>
            <a:ext cx="3278876" cy="31683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6BB462-7905-4871-86C4-B49D6A9D5E6B}"/>
              </a:ext>
            </a:extLst>
          </p:cNvPr>
          <p:cNvSpPr/>
          <p:nvPr/>
        </p:nvSpPr>
        <p:spPr>
          <a:xfrm>
            <a:off x="2061549" y="4479513"/>
            <a:ext cx="360000" cy="252000"/>
          </a:xfrm>
          <a:prstGeom prst="rect">
            <a:avLst/>
          </a:prstGeom>
          <a:noFill/>
          <a:ln w="28575">
            <a:solidFill>
              <a:srgbClr val="CC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C18D-65DD-47A1-A28D-1923DEFA492E}"/>
              </a:ext>
            </a:extLst>
          </p:cNvPr>
          <p:cNvSpPr txBox="1"/>
          <p:nvPr/>
        </p:nvSpPr>
        <p:spPr>
          <a:xfrm>
            <a:off x="3016022" y="4857307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C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rgbClr val="CC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푸시 버튼을 누른 경우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B01067-A854-4ED2-BE8F-B9570B64B108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2421549" y="4605513"/>
            <a:ext cx="594473" cy="405683"/>
          </a:xfrm>
          <a:prstGeom prst="straightConnector1">
            <a:avLst/>
          </a:prstGeom>
          <a:ln w="28575">
            <a:solidFill>
              <a:srgbClr val="CC66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86EBA4-DA31-6360-DB19-A7CAB76B74FB}"/>
              </a:ext>
            </a:extLst>
          </p:cNvPr>
          <p:cNvSpPr/>
          <p:nvPr/>
        </p:nvSpPr>
        <p:spPr>
          <a:xfrm>
            <a:off x="2078564" y="4747609"/>
            <a:ext cx="360000" cy="252000"/>
          </a:xfrm>
          <a:prstGeom prst="rect">
            <a:avLst/>
          </a:prstGeom>
          <a:noFill/>
          <a:ln w="28575">
            <a:solidFill>
              <a:srgbClr val="CC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C7E78-EBD0-D52E-E044-4E1D1ADF145D}"/>
              </a:ext>
            </a:extLst>
          </p:cNvPr>
          <p:cNvSpPr txBox="1"/>
          <p:nvPr/>
        </p:nvSpPr>
        <p:spPr>
          <a:xfrm>
            <a:off x="3016022" y="5315073"/>
            <a:ext cx="293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C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b="1" dirty="0">
                <a:solidFill>
                  <a:srgbClr val="CC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푸시 버튼을 모두 누른 경우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7F40883-EE1C-5F4A-E9FB-210438B9790B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438564" y="4873609"/>
            <a:ext cx="577458" cy="595353"/>
          </a:xfrm>
          <a:prstGeom prst="straightConnector1">
            <a:avLst/>
          </a:prstGeom>
          <a:ln w="28575">
            <a:solidFill>
              <a:srgbClr val="CC66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KakaoTalk_20250312_210552692">
            <a:hlinkClick r:id="" action="ppaction://media"/>
            <a:extLst>
              <a:ext uri="{FF2B5EF4-FFF2-40B4-BE49-F238E27FC236}">
                <a16:creationId xmlns:a16="http://schemas.microsoft.com/office/drawing/2014/main" id="{D8E8ED5E-1260-91DF-CCC8-D04E967A0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5184978" y="1068409"/>
            <a:ext cx="2380225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374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67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rgbClr val="CC3300"/>
                </a:solidFill>
              </a:rPr>
              <a:t>땀과 눈물</a:t>
            </a:r>
            <a:r>
              <a:rPr lang="en-US" altLang="ko-KR" sz="2000" dirty="0">
                <a:solidFill>
                  <a:srgbClr val="CC3300"/>
                </a:solidFill>
              </a:rPr>
              <a:t>.</a:t>
            </a:r>
            <a:r>
              <a:rPr lang="en-US" altLang="ko-KR" dirty="0"/>
              <a:t> </a:t>
            </a:r>
            <a:r>
              <a:rPr lang="ko-KR" altLang="en-US" dirty="0" err="1"/>
              <a:t>피그말리온</a:t>
            </a:r>
            <a:r>
              <a:rPr lang="ko-KR" altLang="en-US" dirty="0"/>
              <a:t> 효과</a:t>
            </a:r>
            <a:r>
              <a:rPr lang="en-US" altLang="ko-KR" dirty="0"/>
              <a:t>(Pygmalion</a:t>
            </a:r>
            <a:r>
              <a:rPr lang="ko-KR" altLang="en-US" dirty="0"/>
              <a:t> </a:t>
            </a:r>
            <a:r>
              <a:rPr lang="en-US" altLang="ko-KR" dirty="0"/>
              <a:t>Effect)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C7CE91-87EA-EF5B-4FB2-3704355D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30" y="1052736"/>
            <a:ext cx="6075540" cy="5261852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5] </a:t>
            </a:r>
            <a:r>
              <a:rPr lang="ko-KR" altLang="en-US" dirty="0" err="1"/>
              <a:t>푸시버튼으로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패턴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푸시 버튼으로 </a:t>
            </a:r>
            <a:r>
              <a:rPr lang="en-US" altLang="ko-KR" dirty="0"/>
              <a:t>LED </a:t>
            </a:r>
            <a:r>
              <a:rPr lang="ko-KR" altLang="en-US" dirty="0"/>
              <a:t>패턴 선택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  <a:endParaRPr lang="en-US" altLang="ko-KR" dirty="0"/>
          </a:p>
          <a:p>
            <a:pPr lvl="1"/>
            <a:r>
              <a:rPr lang="ko-KR" altLang="en-US" dirty="0"/>
              <a:t>푸시 버튼은 특정 비트의 입력으로도 사용할 수 있지만</a:t>
            </a:r>
            <a:r>
              <a:rPr lang="en-US" altLang="ko-KR" dirty="0"/>
              <a:t>, </a:t>
            </a:r>
            <a:r>
              <a:rPr lang="ko-KR" altLang="en-US" dirty="0"/>
              <a:t>기능선택의 용도로 사용할 수도 있음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새 파일</a:t>
            </a:r>
            <a:r>
              <a:rPr lang="en-US" altLang="ko-KR" dirty="0"/>
              <a:t>]</a:t>
            </a:r>
            <a:r>
              <a:rPr lang="ko-KR" altLang="en-US" dirty="0"/>
              <a:t>을 선택한 후</a:t>
            </a:r>
            <a:r>
              <a:rPr lang="en-US" altLang="ko-KR" dirty="0"/>
              <a:t>, [</a:t>
            </a:r>
            <a:r>
              <a:rPr lang="ko-KR" altLang="en-US" dirty="0"/>
              <a:t>스케치</a:t>
            </a:r>
            <a:r>
              <a:rPr lang="en-US" altLang="ko-KR" dirty="0"/>
              <a:t>] – [</a:t>
            </a:r>
            <a:r>
              <a:rPr lang="ko-KR" altLang="en-US" dirty="0"/>
              <a:t>파일 추가</a:t>
            </a:r>
            <a:r>
              <a:rPr lang="en-US" altLang="ko-KR" dirty="0"/>
              <a:t>] </a:t>
            </a:r>
            <a:r>
              <a:rPr lang="ko-KR" altLang="en-US" dirty="0"/>
              <a:t>메뉴를 이용</a:t>
            </a:r>
            <a:endParaRPr lang="en-US" altLang="ko-KR" dirty="0"/>
          </a:p>
          <a:p>
            <a:pPr lvl="2"/>
            <a:r>
              <a:rPr lang="ko-KR" altLang="en-US" dirty="0"/>
              <a:t>실습</a:t>
            </a:r>
            <a:r>
              <a:rPr lang="en-US" altLang="ko-KR" dirty="0"/>
              <a:t>4</a:t>
            </a:r>
            <a:r>
              <a:rPr lang="ko-KR" altLang="en-US" dirty="0"/>
              <a:t>의 </a:t>
            </a:r>
            <a:r>
              <a:rPr lang="en-US" altLang="ko-KR" dirty="0"/>
              <a:t>Led </a:t>
            </a:r>
            <a:r>
              <a:rPr lang="ko-KR" altLang="en-US" dirty="0"/>
              <a:t>클래스 및 </a:t>
            </a:r>
            <a:r>
              <a:rPr lang="en-US" altLang="ko-KR" dirty="0" err="1"/>
              <a:t>PushButton</a:t>
            </a:r>
            <a:r>
              <a:rPr lang="en-US" altLang="ko-KR" dirty="0"/>
              <a:t> </a:t>
            </a:r>
            <a:r>
              <a:rPr lang="ko-KR" altLang="en-US" dirty="0"/>
              <a:t>클래스의 파일 </a:t>
            </a:r>
            <a:r>
              <a:rPr lang="en-US" altLang="ko-KR" dirty="0"/>
              <a:t>4</a:t>
            </a:r>
            <a:r>
              <a:rPr lang="ko-KR" altLang="en-US" dirty="0"/>
              <a:t>개 추가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다른 이름으로 저장하기</a:t>
            </a:r>
            <a:r>
              <a:rPr lang="en-US" altLang="ko-KR" dirty="0"/>
              <a:t>] </a:t>
            </a:r>
            <a:r>
              <a:rPr lang="en-US" altLang="ko-KR" dirty="0">
                <a:sym typeface="Wingdings" panose="05000000000000000000" pitchFamily="2" charset="2"/>
              </a:rPr>
              <a:t> _05_SelectPattern.ino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0335347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5] </a:t>
            </a:r>
            <a:r>
              <a:rPr lang="ko-KR" altLang="en-US" dirty="0" err="1"/>
              <a:t>푸시버튼으로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패턴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스케치 소스코드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입력 값에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따라 기능 선택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75C97E-E5A6-12F1-5267-8D7E3FD70D29}"/>
              </a:ext>
            </a:extLst>
          </p:cNvPr>
          <p:cNvGrpSpPr/>
          <p:nvPr/>
        </p:nvGrpSpPr>
        <p:grpSpPr>
          <a:xfrm>
            <a:off x="303790" y="1478474"/>
            <a:ext cx="8580441" cy="5085483"/>
            <a:chOff x="327344" y="572945"/>
            <a:chExt cx="9258410" cy="560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01DCDB-EDBE-133E-6844-F0D9A67E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344" y="589589"/>
              <a:ext cx="4266667" cy="557142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7DCD258-8C8D-6AD3-2C12-6A829B8E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802" y="572945"/>
              <a:ext cx="4980952" cy="56000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091FDC-340F-4671-AD8F-4B3EEE6CF165}"/>
              </a:ext>
            </a:extLst>
          </p:cNvPr>
          <p:cNvSpPr txBox="1"/>
          <p:nvPr/>
        </p:nvSpPr>
        <p:spPr>
          <a:xfrm>
            <a:off x="6639844" y="6274917"/>
            <a:ext cx="2274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&lt;_05_SelectPattern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149843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6] </a:t>
            </a:r>
            <a:r>
              <a:rPr lang="ko-KR" altLang="en-US" dirty="0" err="1"/>
              <a:t>풀업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회로</a:t>
            </a: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99F1987C-8E1B-4CF9-AC18-A9612130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81075"/>
            <a:ext cx="8950325" cy="5519738"/>
          </a:xfrm>
        </p:spPr>
        <p:txBody>
          <a:bodyPr/>
          <a:lstStyle/>
          <a:p>
            <a:r>
              <a:rPr lang="ko-KR" altLang="en-US" dirty="0"/>
              <a:t>실습회로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회로 구성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Pull Up </a:t>
            </a:r>
            <a:r>
              <a:rPr lang="ko-KR" altLang="en-US" dirty="0">
                <a:sym typeface="Wingdings" panose="05000000000000000000" pitchFamily="2" charset="2"/>
              </a:rPr>
              <a:t>저항을 </a:t>
            </a:r>
            <a:r>
              <a:rPr lang="en-US" altLang="ko-KR" dirty="0">
                <a:sym typeface="Wingdings" panose="05000000000000000000" pitchFamily="2" charset="2"/>
              </a:rPr>
              <a:t>+5V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Push Button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A </a:t>
            </a:r>
            <a:r>
              <a:rPr lang="ko-KR" altLang="en-US" dirty="0">
                <a:sym typeface="Wingdings" panose="05000000000000000000" pitchFamily="2" charset="2"/>
              </a:rPr>
              <a:t>단자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사이에 연결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Push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ko-KR" altLang="en-US" dirty="0">
                <a:sym typeface="Wingdings" panose="05000000000000000000" pitchFamily="2" charset="2"/>
              </a:rPr>
              <a:t> 단자는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접지와 연결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입력신호는 </a:t>
            </a:r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B</a:t>
            </a:r>
            <a:r>
              <a:rPr lang="ko-KR" altLang="en-US" dirty="0">
                <a:sym typeface="Wingdings" panose="05000000000000000000" pitchFamily="2" charset="2"/>
              </a:rPr>
              <a:t>단자에서 추출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Pull Up </a:t>
            </a:r>
            <a:r>
              <a:rPr lang="ko-KR" altLang="en-US" dirty="0">
                <a:sym typeface="Wingdings" panose="05000000000000000000" pitchFamily="2" charset="2"/>
              </a:rPr>
              <a:t>회로의 입력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동작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/>
              <a:t>Pressed </a:t>
            </a:r>
            <a:r>
              <a:rPr lang="en-US" altLang="ko-KR" dirty="0">
                <a:sym typeface="Wingdings" panose="05000000000000000000" pitchFamily="2" charset="2"/>
              </a:rPr>
              <a:t> LOW, Unpressed  HIGH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B0FD6-D944-4BBA-BB9D-803448B0DE5D}"/>
              </a:ext>
            </a:extLst>
          </p:cNvPr>
          <p:cNvSpPr txBox="1"/>
          <p:nvPr/>
        </p:nvSpPr>
        <p:spPr>
          <a:xfrm>
            <a:off x="3928379" y="6304261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&lt;Pull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저항 실습 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046C99-9042-49D0-910B-902B745B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7" y="3912589"/>
            <a:ext cx="1302580" cy="21409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 descr="텍스트, 전자 공학, 회로, 전자 부품이(가) 표시된 사진&#10;&#10;자동 생성된 설명">
            <a:extLst>
              <a:ext uri="{FF2B5EF4-FFF2-40B4-BE49-F238E27FC236}">
                <a16:creationId xmlns:a16="http://schemas.microsoft.com/office/drawing/2014/main" id="{131E699E-FD3E-63F1-FBEA-B1DA19E7A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2" y="3499858"/>
            <a:ext cx="6492803" cy="28044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026FA-72E5-496A-A876-2CC62977E173}"/>
              </a:ext>
            </a:extLst>
          </p:cNvPr>
          <p:cNvSpPr txBox="1"/>
          <p:nvPr/>
        </p:nvSpPr>
        <p:spPr>
          <a:xfrm>
            <a:off x="3545416" y="5738425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F72AC2-99FE-4EB3-B295-BC9904B111A1}"/>
              </a:ext>
            </a:extLst>
          </p:cNvPr>
          <p:cNvSpPr txBox="1"/>
          <p:nvPr/>
        </p:nvSpPr>
        <p:spPr>
          <a:xfrm>
            <a:off x="2268583" y="355328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F6059-E266-4826-BD63-1C9DB0E0CEC2}"/>
              </a:ext>
            </a:extLst>
          </p:cNvPr>
          <p:cNvSpPr txBox="1"/>
          <p:nvPr/>
        </p:nvSpPr>
        <p:spPr>
          <a:xfrm>
            <a:off x="4065481" y="5755093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(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172905-3848-4564-8B6F-1775E7C4EDD6}"/>
              </a:ext>
            </a:extLst>
          </p:cNvPr>
          <p:cNvSpPr txBox="1"/>
          <p:nvPr/>
        </p:nvSpPr>
        <p:spPr>
          <a:xfrm>
            <a:off x="1539096" y="569580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5V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DF6DCC-BED0-48BB-8B7A-160F9ADDEDB5}"/>
              </a:ext>
            </a:extLst>
          </p:cNvPr>
          <p:cNvSpPr txBox="1"/>
          <p:nvPr/>
        </p:nvSpPr>
        <p:spPr>
          <a:xfrm>
            <a:off x="3059832" y="5380979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14(A0)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AD7B25-C701-4A93-803C-17159D24FA5C}"/>
              </a:ext>
            </a:extLst>
          </p:cNvPr>
          <p:cNvSpPr txBox="1"/>
          <p:nvPr/>
        </p:nvSpPr>
        <p:spPr>
          <a:xfrm>
            <a:off x="5470322" y="4008481"/>
            <a:ext cx="115288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10K(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갈흑등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7742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6] </a:t>
            </a:r>
            <a:r>
              <a:rPr lang="ko-KR" altLang="en-US" dirty="0" err="1"/>
              <a:t>풀업</a:t>
            </a:r>
            <a:r>
              <a:rPr lang="ko-KR" altLang="en-US" dirty="0"/>
              <a:t> </a:t>
            </a:r>
            <a:r>
              <a:rPr lang="ko-KR" altLang="en-US" dirty="0" err="1"/>
              <a:t>푸시버튼</a:t>
            </a:r>
            <a:r>
              <a:rPr lang="ko-KR" altLang="en-US" dirty="0"/>
              <a:t> 회로</a:t>
            </a: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99F1987C-8E1B-4CF9-AC18-A9612130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81075"/>
            <a:ext cx="8950325" cy="5519738"/>
          </a:xfrm>
        </p:spPr>
        <p:txBody>
          <a:bodyPr/>
          <a:lstStyle/>
          <a:p>
            <a:r>
              <a:rPr lang="ko-KR" altLang="en-US" dirty="0"/>
              <a:t>스케치 소스코드 </a:t>
            </a:r>
            <a:r>
              <a:rPr lang="en-US" altLang="ko-KR" dirty="0">
                <a:sym typeface="Wingdings" panose="05000000000000000000" pitchFamily="2" charset="2"/>
              </a:rPr>
              <a:t> “_06_PushbuttonWithPullup.ino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EE175A-A152-4B54-AA38-C41FC754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4042801" y="2689764"/>
            <a:ext cx="4541890" cy="23617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44B175-8532-49FC-887A-C569B373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9" y="1472671"/>
            <a:ext cx="3292611" cy="48202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7849142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7] </a:t>
            </a:r>
            <a:r>
              <a:rPr lang="ko-KR" altLang="en-US" dirty="0"/>
              <a:t>내부 </a:t>
            </a:r>
            <a:r>
              <a:rPr lang="en-US" altLang="ko-KR" dirty="0"/>
              <a:t>Pull Up </a:t>
            </a:r>
            <a:r>
              <a:rPr lang="ko-KR" altLang="en-US" dirty="0"/>
              <a:t>저항 이용</a:t>
            </a:r>
            <a:r>
              <a:rPr lang="en-US" altLang="ko-KR" dirty="0"/>
              <a:t> </a:t>
            </a:r>
            <a:r>
              <a:rPr lang="ko-KR" altLang="en-US" dirty="0"/>
              <a:t>회로</a:t>
            </a: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99F1987C-8E1B-4CF9-AC18-A9612130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81075"/>
            <a:ext cx="8950325" cy="5519738"/>
          </a:xfrm>
        </p:spPr>
        <p:txBody>
          <a:bodyPr/>
          <a:lstStyle/>
          <a:p>
            <a:r>
              <a:rPr lang="ko-KR" altLang="en-US" dirty="0"/>
              <a:t>실습회로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회로에서 </a:t>
            </a:r>
            <a:r>
              <a:rPr lang="en-US" altLang="ko-KR" dirty="0">
                <a:sym typeface="Wingdings" panose="05000000000000000000" pitchFamily="2" charset="2"/>
              </a:rPr>
              <a:t>10K</a:t>
            </a:r>
            <a:r>
              <a:rPr lang="en-US" altLang="ko-KR" dirty="0">
                <a:sym typeface="Symbol" panose="05050102010706020507" pitchFamily="18" charset="2"/>
              </a:rPr>
              <a:t> </a:t>
            </a:r>
            <a:r>
              <a:rPr lang="ko-KR" altLang="en-US" dirty="0">
                <a:sym typeface="Symbol" panose="05050102010706020507" pitchFamily="18" charset="2"/>
              </a:rPr>
              <a:t>저항 제거</a:t>
            </a:r>
            <a:endParaRPr lang="en-US" altLang="ko-KR" dirty="0">
              <a:sym typeface="Symbol" panose="05050102010706020507" pitchFamily="18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내부 </a:t>
            </a:r>
            <a:r>
              <a:rPr lang="ko-KR" altLang="en-US" dirty="0" err="1">
                <a:sym typeface="Wingdings" panose="05000000000000000000" pitchFamily="2" charset="2"/>
              </a:rPr>
              <a:t>풀업저항을</a:t>
            </a:r>
            <a:r>
              <a:rPr lang="ko-KR" altLang="en-US" dirty="0">
                <a:sym typeface="Wingdings" panose="05000000000000000000" pitchFamily="2" charset="2"/>
              </a:rPr>
              <a:t> 이용하면 저항 하나를 줄이고도 동일한 기능 구현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널리 사용</a:t>
            </a:r>
            <a:endParaRPr lang="en-US" altLang="ko-KR" dirty="0">
              <a:sym typeface="Symbol" panose="05050102010706020507" pitchFamily="18" charset="2"/>
            </a:endParaRPr>
          </a:p>
          <a:p>
            <a:pPr lvl="1"/>
            <a:r>
              <a:rPr lang="ko-KR" altLang="en-US" dirty="0">
                <a:sym typeface="Symbol" panose="05050102010706020507" pitchFamily="18" charset="2"/>
              </a:rPr>
              <a:t>내부 </a:t>
            </a:r>
            <a:r>
              <a:rPr lang="ko-KR" altLang="en-US" dirty="0" err="1">
                <a:sym typeface="Symbol" panose="05050102010706020507" pitchFamily="18" charset="2"/>
              </a:rPr>
              <a:t>풀업</a:t>
            </a:r>
            <a:r>
              <a:rPr lang="ko-KR" altLang="en-US" dirty="0">
                <a:sym typeface="Symbol" panose="05050102010706020507" pitchFamily="18" charset="2"/>
              </a:rPr>
              <a:t> 저항 활성화</a:t>
            </a:r>
            <a:endParaRPr lang="en-US" altLang="ko-KR" dirty="0">
              <a:sym typeface="Symbol" panose="05050102010706020507" pitchFamily="18" charset="2"/>
            </a:endParaRPr>
          </a:p>
          <a:p>
            <a:pPr lvl="2"/>
            <a:r>
              <a:rPr lang="ko-KR" altLang="en-US" dirty="0" err="1">
                <a:sym typeface="Symbol" panose="05050102010706020507" pitchFamily="18" charset="2"/>
              </a:rPr>
              <a:t>입력핀</a:t>
            </a:r>
            <a:r>
              <a:rPr lang="en-US" altLang="ko-KR" dirty="0">
                <a:sym typeface="Symbol" panose="05050102010706020507" pitchFamily="18" charset="2"/>
              </a:rPr>
              <a:t>(7)</a:t>
            </a:r>
            <a:r>
              <a:rPr lang="ko-KR" altLang="en-US" dirty="0">
                <a:sym typeface="Symbol" panose="05050102010706020507" pitchFamily="18" charset="2"/>
              </a:rPr>
              <a:t>의 출력을 </a:t>
            </a:r>
            <a:r>
              <a:rPr lang="en-US" altLang="ko-KR" dirty="0">
                <a:sym typeface="Symbol" panose="05050102010706020507" pitchFamily="18" charset="2"/>
              </a:rPr>
              <a:t>HIGH</a:t>
            </a:r>
            <a:r>
              <a:rPr lang="ko-KR" altLang="en-US" dirty="0">
                <a:sym typeface="Symbol" panose="05050102010706020507" pitchFamily="18" charset="2"/>
              </a:rPr>
              <a:t>로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13" name="그림 12" descr="텍스트, 회로, 전자 공학, 도표이(가) 표시된 사진&#10;&#10;자동 생성된 설명">
            <a:extLst>
              <a:ext uri="{FF2B5EF4-FFF2-40B4-BE49-F238E27FC236}">
                <a16:creationId xmlns:a16="http://schemas.microsoft.com/office/drawing/2014/main" id="{54B17CF8-71B1-430F-7D78-C0B7F7AF5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98" y="3563822"/>
            <a:ext cx="6492803" cy="27434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5B0FD6-D944-4BBA-BB9D-803448B0DE5D}"/>
              </a:ext>
            </a:extLst>
          </p:cNvPr>
          <p:cNvSpPr txBox="1"/>
          <p:nvPr/>
        </p:nvSpPr>
        <p:spPr>
          <a:xfrm>
            <a:off x="3392858" y="6237312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 Up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저항 실습 회로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026FA-72E5-496A-A876-2CC62977E173}"/>
              </a:ext>
            </a:extLst>
          </p:cNvPr>
          <p:cNvSpPr txBox="1"/>
          <p:nvPr/>
        </p:nvSpPr>
        <p:spPr>
          <a:xfrm>
            <a:off x="2548556" y="577309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GND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F72AC2-99FE-4EB3-B295-BC9904B111A1}"/>
              </a:ext>
            </a:extLst>
          </p:cNvPr>
          <p:cNvSpPr txBox="1"/>
          <p:nvPr/>
        </p:nvSpPr>
        <p:spPr>
          <a:xfrm>
            <a:off x="3203848" y="355554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F6059-E266-4826-BD63-1C9DB0E0CEC2}"/>
              </a:ext>
            </a:extLst>
          </p:cNvPr>
          <p:cNvSpPr txBox="1"/>
          <p:nvPr/>
        </p:nvSpPr>
        <p:spPr>
          <a:xfrm>
            <a:off x="5012914" y="5627521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220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(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적적갈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DF6DCC-BED0-48BB-8B7A-160F9ADDEDB5}"/>
              </a:ext>
            </a:extLst>
          </p:cNvPr>
          <p:cNvSpPr txBox="1"/>
          <p:nvPr/>
        </p:nvSpPr>
        <p:spPr>
          <a:xfrm>
            <a:off x="4117461" y="555234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14(A0)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C3063-D7F5-47C0-AC1D-03F49EE39E22}"/>
              </a:ext>
            </a:extLst>
          </p:cNvPr>
          <p:cNvSpPr/>
          <p:nvPr/>
        </p:nvSpPr>
        <p:spPr>
          <a:xfrm>
            <a:off x="6156176" y="3712160"/>
            <a:ext cx="306014" cy="518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0799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7] </a:t>
            </a:r>
            <a:r>
              <a:rPr lang="ko-KR" altLang="en-US" dirty="0"/>
              <a:t>내부 </a:t>
            </a:r>
            <a:r>
              <a:rPr lang="en-US" altLang="ko-KR" dirty="0"/>
              <a:t>Pull Up </a:t>
            </a:r>
            <a:r>
              <a:rPr lang="ko-KR" altLang="en-US" dirty="0"/>
              <a:t>저항 이용</a:t>
            </a:r>
            <a:r>
              <a:rPr lang="en-US" altLang="ko-KR" dirty="0"/>
              <a:t> </a:t>
            </a:r>
            <a:r>
              <a:rPr lang="ko-KR" altLang="en-US" dirty="0"/>
              <a:t>회로</a:t>
            </a: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99F1987C-8E1B-4CF9-AC18-A9612130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81075"/>
            <a:ext cx="8950325" cy="5519738"/>
          </a:xfrm>
        </p:spPr>
        <p:txBody>
          <a:bodyPr/>
          <a:lstStyle/>
          <a:p>
            <a:r>
              <a:rPr lang="ko-KR" altLang="en-US" dirty="0"/>
              <a:t>스케치 소스 </a:t>
            </a:r>
            <a:r>
              <a:rPr lang="en-US" altLang="ko-KR" dirty="0">
                <a:sym typeface="Wingdings" panose="05000000000000000000" pitchFamily="2" charset="2"/>
              </a:rPr>
              <a:t> “_07_PushbuttonWithInternalPullup.ino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B0FD6-D944-4BBA-BB9D-803448B0DE5D}"/>
              </a:ext>
            </a:extLst>
          </p:cNvPr>
          <p:cNvSpPr txBox="1"/>
          <p:nvPr/>
        </p:nvSpPr>
        <p:spPr>
          <a:xfrm>
            <a:off x="2748755" y="6257151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 Up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저항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회로의 스케치 소스코드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41873-3F2C-48DC-98D0-78ECA054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905" y="1628800"/>
            <a:ext cx="4406214" cy="23427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006F63-B24E-41BD-BCF8-C728594B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2" y="1371322"/>
            <a:ext cx="3935029" cy="48691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9666434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7] </a:t>
            </a:r>
            <a:r>
              <a:rPr lang="ko-KR" altLang="en-US" dirty="0"/>
              <a:t>내부 </a:t>
            </a:r>
            <a:r>
              <a:rPr lang="en-US" altLang="ko-KR" dirty="0"/>
              <a:t>Pull Up </a:t>
            </a:r>
            <a:r>
              <a:rPr lang="ko-KR" altLang="en-US" dirty="0"/>
              <a:t>저항 이용</a:t>
            </a:r>
            <a:r>
              <a:rPr lang="en-US" altLang="ko-KR" dirty="0"/>
              <a:t> </a:t>
            </a:r>
            <a:r>
              <a:rPr lang="ko-KR" altLang="en-US" dirty="0"/>
              <a:t>회로</a:t>
            </a: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99F1987C-8E1B-4CF9-AC18-A9612130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81075"/>
            <a:ext cx="8950325" cy="5519738"/>
          </a:xfrm>
        </p:spPr>
        <p:txBody>
          <a:bodyPr/>
          <a:lstStyle/>
          <a:p>
            <a:r>
              <a:rPr lang="ko-KR" altLang="en-US" dirty="0"/>
              <a:t>스케치 소스 </a:t>
            </a:r>
            <a:r>
              <a:rPr lang="en-US" altLang="ko-KR" dirty="0">
                <a:sym typeface="Wingdings" panose="05000000000000000000" pitchFamily="2" charset="2"/>
              </a:rPr>
              <a:t> “_07_1_PushbuttonWithInternalPullup.ino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B0FD6-D944-4BBA-BB9D-803448B0DE5D}"/>
              </a:ext>
            </a:extLst>
          </p:cNvPr>
          <p:cNvSpPr txBox="1"/>
          <p:nvPr/>
        </p:nvSpPr>
        <p:spPr>
          <a:xfrm>
            <a:off x="2748755" y="6257151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 Up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저항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회로의 스케치 소스코드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1287B2-10CE-AD9E-6C69-847C9D19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67185"/>
            <a:ext cx="4032448" cy="47899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B36735-CCCB-E269-1F07-3A39856F1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671910"/>
            <a:ext cx="2733333" cy="18761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366C41-792A-499C-798A-13FBA0416BF7}"/>
              </a:ext>
            </a:extLst>
          </p:cNvPr>
          <p:cNvSpPr/>
          <p:nvPr/>
        </p:nvSpPr>
        <p:spPr>
          <a:xfrm>
            <a:off x="1691680" y="2996952"/>
            <a:ext cx="3312368" cy="32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6308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F8C45-6170-D74B-1D07-336268EC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도전과제 </a:t>
            </a:r>
            <a:r>
              <a:rPr lang="en-US" altLang="ko-KR" dirty="0"/>
              <a:t>– LED </a:t>
            </a:r>
            <a:r>
              <a:rPr lang="ko-KR" altLang="en-US" dirty="0"/>
              <a:t>패턴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582BB-5E9F-39A9-072A-7EFA16BC1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5AF10D-DC90-AF2E-35BC-88EC9DFC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두가지 패턴을 추가하고</a:t>
            </a:r>
            <a:r>
              <a:rPr lang="en-US" altLang="ko-KR" dirty="0"/>
              <a:t>, </a:t>
            </a:r>
            <a:r>
              <a:rPr lang="ko-KR" altLang="en-US" dirty="0"/>
              <a:t>패턴선택</a:t>
            </a:r>
            <a:r>
              <a:rPr lang="en-US" altLang="ko-KR" dirty="0"/>
              <a:t> </a:t>
            </a:r>
            <a:r>
              <a:rPr lang="ko-KR" altLang="en-US" dirty="0"/>
              <a:t>프로그램을 완성</a:t>
            </a:r>
            <a:endParaRPr lang="en-US" altLang="ko-KR" dirty="0"/>
          </a:p>
          <a:p>
            <a:pPr lvl="1"/>
            <a:r>
              <a:rPr lang="en-US" altLang="ko-KR" dirty="0" err="1"/>
              <a:t>FirstOnFirstOff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순차적으로 </a:t>
            </a:r>
            <a:r>
              <a:rPr lang="en-US" altLang="ko-KR" dirty="0"/>
              <a:t>LED</a:t>
            </a:r>
            <a:r>
              <a:rPr lang="ko-KR" altLang="en-US" dirty="0"/>
              <a:t>를 켜고</a:t>
            </a:r>
            <a:r>
              <a:rPr lang="en-US" altLang="ko-KR" dirty="0"/>
              <a:t>, </a:t>
            </a:r>
            <a:r>
              <a:rPr lang="ko-KR" altLang="en-US" dirty="0"/>
              <a:t>그 순서대로 </a:t>
            </a:r>
            <a:r>
              <a:rPr lang="en-US" altLang="ko-KR" dirty="0"/>
              <a:t>LED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끔</a:t>
            </a:r>
            <a:endParaRPr lang="en-US" altLang="ko-KR" dirty="0"/>
          </a:p>
          <a:p>
            <a:pPr lvl="1"/>
            <a:r>
              <a:rPr lang="en-US" altLang="ko-KR" dirty="0" err="1"/>
              <a:t>LastOnFirstOff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순차적으로</a:t>
            </a:r>
            <a:r>
              <a:rPr lang="en-US" altLang="ko-KR" dirty="0"/>
              <a:t> LED</a:t>
            </a:r>
            <a:r>
              <a:rPr lang="ko-KR" altLang="en-US" dirty="0"/>
              <a:t>를 켜고</a:t>
            </a:r>
            <a:r>
              <a:rPr lang="en-US" altLang="ko-KR" dirty="0"/>
              <a:t>, </a:t>
            </a:r>
            <a:r>
              <a:rPr lang="ko-KR" altLang="en-US" dirty="0"/>
              <a:t>그 역순으로 </a:t>
            </a:r>
            <a:r>
              <a:rPr lang="en-US" altLang="ko-KR" dirty="0"/>
              <a:t>LED</a:t>
            </a:r>
            <a:r>
              <a:rPr lang="ko-KR" altLang="en-US" dirty="0"/>
              <a:t>를 끔</a:t>
            </a:r>
          </a:p>
        </p:txBody>
      </p:sp>
      <p:pic>
        <p:nvPicPr>
          <p:cNvPr id="3" name="KakaoTalk_20250312_211649934">
            <a:hlinkClick r:id="" action="ppaction://media"/>
            <a:extLst>
              <a:ext uri="{FF2B5EF4-FFF2-40B4-BE49-F238E27FC236}">
                <a16:creationId xmlns:a16="http://schemas.microsoft.com/office/drawing/2014/main" id="{B9B3DE73-A730-90E9-1E5A-432B71786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250884" y="2376988"/>
            <a:ext cx="2664456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2729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 err="1"/>
              <a:t>우노의</a:t>
            </a:r>
            <a:r>
              <a:rPr lang="ko-KR" altLang="en-US" dirty="0"/>
              <a:t> 디지털 입출력 개념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디지털 출력 </a:t>
            </a:r>
            <a:r>
              <a:rPr lang="en-US" altLang="ko-KR" dirty="0">
                <a:sym typeface="Wingdings" panose="05000000000000000000" pitchFamily="2" charset="2"/>
              </a:rPr>
              <a:t> LED</a:t>
            </a:r>
            <a:r>
              <a:rPr lang="ko-KR" altLang="en-US" dirty="0">
                <a:sym typeface="Wingdings" panose="05000000000000000000" pitchFamily="2" charset="2"/>
              </a:rPr>
              <a:t> 제어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ko-KR" dirty="0"/>
              <a:t>Led</a:t>
            </a:r>
            <a:r>
              <a:rPr lang="ko-KR" altLang="en-US" dirty="0"/>
              <a:t> 클래스 구현</a:t>
            </a:r>
            <a:endParaRPr lang="en-US" altLang="ko-KR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푸시 버튼의 동작 원리 </a:t>
            </a:r>
            <a:endParaRPr lang="en-US" altLang="ko-KR" dirty="0"/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ko-KR" dirty="0"/>
              <a:t>Pullup resister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ko-KR" dirty="0"/>
              <a:t>Pulldown resistor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ko-KR" altLang="en-US" dirty="0"/>
              <a:t> 저항</a:t>
            </a:r>
            <a:endParaRPr lang="en-US" altLang="ko-KR" dirty="0">
              <a:sym typeface="Wingdings" panose="05000000000000000000" pitchFamily="2" charset="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개의 푸시 버튼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ko-KR" dirty="0" err="1">
                <a:sym typeface="Wingdings" panose="05000000000000000000" pitchFamily="2" charset="2"/>
              </a:rPr>
              <a:t>PushButton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 구현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>
                <a:sym typeface="Wingdings" panose="05000000000000000000" pitchFamily="2" charset="2"/>
              </a:rPr>
              <a:t>예제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>
                <a:sym typeface="Wingdings" panose="05000000000000000000" pitchFamily="2" charset="2"/>
              </a:rPr>
              <a:t>단일 입력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비트의 </a:t>
            </a:r>
            <a:r>
              <a:rPr lang="en-US" altLang="ko-KR" dirty="0">
                <a:sym typeface="Wingdings" panose="05000000000000000000" pitchFamily="2" charset="2"/>
              </a:rPr>
              <a:t>LED Turn On</a:t>
            </a:r>
          </a:p>
          <a:p>
            <a:pPr lvl="2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>
                <a:sym typeface="Wingdings" panose="05000000000000000000" pitchFamily="2" charset="2"/>
              </a:rPr>
              <a:t>다중 입력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비트연산자 선택된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비트의 </a:t>
            </a:r>
            <a:r>
              <a:rPr lang="en-US" altLang="ko-KR" dirty="0">
                <a:sym typeface="Wingdings" panose="05000000000000000000" pitchFamily="2" charset="2"/>
              </a:rPr>
              <a:t>LED Turn On</a:t>
            </a:r>
          </a:p>
          <a:p>
            <a:pPr lvl="2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dirty="0">
                <a:sym typeface="Wingdings" panose="05000000000000000000" pitchFamily="2" charset="2"/>
              </a:rPr>
              <a:t>푸시 버튼 이용 기능 선택 예제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pic>
        <p:nvPicPr>
          <p:cNvPr id="5" name="Picture 4" descr="PE01460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569" y="3212976"/>
            <a:ext cx="2303631" cy="286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28788"/>
      </p:ext>
    </p:extLst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6D58-E231-D592-1DAF-82DAAE708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56EF1-CB00-1E10-401D-8C6EE3DA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9DEB6-33FA-1B57-A746-06B18D91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ko-KR" altLang="en-US" dirty="0"/>
              <a:t>알아야 할 용어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/>
              <a:t>pinMode(pin, mode)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digitalWrite(pin, value)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digitalRead(pin)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Input devices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Output Devices</a:t>
            </a:r>
          </a:p>
          <a:p>
            <a:pPr lvl="1">
              <a:lnSpc>
                <a:spcPct val="114000"/>
              </a:lnSpc>
            </a:pPr>
            <a:r>
              <a:rPr lang="en-US" altLang="ko-KR" dirty="0" err="1"/>
              <a:t>bitRead</a:t>
            </a:r>
            <a:r>
              <a:rPr lang="en-US" altLang="ko-KR" dirty="0"/>
              <a:t>(x, n)</a:t>
            </a:r>
          </a:p>
          <a:p>
            <a:pPr lvl="1">
              <a:lnSpc>
                <a:spcPct val="114000"/>
              </a:lnSpc>
            </a:pPr>
            <a:r>
              <a:rPr lang="ko-KR" altLang="en-US" dirty="0"/>
              <a:t>클래스의 헤더파일 및 구현파일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/>
              <a:t>Push Button</a:t>
            </a:r>
          </a:p>
          <a:p>
            <a:pPr lvl="1">
              <a:lnSpc>
                <a:spcPct val="114000"/>
              </a:lnSpc>
            </a:pPr>
            <a:r>
              <a:rPr lang="en-US" altLang="ko-KR" dirty="0"/>
              <a:t>pullup </a:t>
            </a:r>
            <a:r>
              <a:rPr lang="ko-KR" altLang="en-US" dirty="0"/>
              <a:t>회로</a:t>
            </a:r>
            <a:endParaRPr lang="en-US" altLang="ko-KR" dirty="0"/>
          </a:p>
          <a:p>
            <a:pPr lvl="1">
              <a:lnSpc>
                <a:spcPct val="114000"/>
              </a:lnSpc>
            </a:pPr>
            <a:r>
              <a:rPr lang="en-US" altLang="ko-KR" dirty="0"/>
              <a:t>pulldown </a:t>
            </a:r>
            <a:r>
              <a:rPr lang="ko-KR" altLang="en-US" dirty="0"/>
              <a:t>회로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206F0-C442-3F9C-1278-2932EB605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0990204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8C69D1-562B-4BA3-B970-F557F717323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643438"/>
            <a:ext cx="3892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본 강좌를 성공적으로 이수하면 학생들은</a:t>
            </a:r>
            <a:r>
              <a:rPr lang="ko-KR" altLang="en-US" sz="2800" dirty="0"/>
              <a:t> 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디지털 입출력의 개념을 설명할 수 있다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디지털 출력의 대표인 </a:t>
            </a:r>
            <a:r>
              <a:rPr lang="en-US" altLang="ko-KR" dirty="0"/>
              <a:t>LED</a:t>
            </a:r>
            <a:r>
              <a:rPr lang="ko-KR" altLang="en-US" dirty="0"/>
              <a:t>를 제어할 수 있다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 err="1"/>
              <a:t>푸시버튼</a:t>
            </a:r>
            <a:r>
              <a:rPr lang="en-US" altLang="ko-KR" dirty="0"/>
              <a:t>(Push Button)</a:t>
            </a:r>
            <a:r>
              <a:rPr lang="ko-KR" altLang="en-US" dirty="0"/>
              <a:t>을 이용하여 디지털 입력을 처리할 수 있다</a:t>
            </a:r>
            <a:r>
              <a:rPr lang="en-US" altLang="ko-KR" dirty="0"/>
              <a:t>.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dirty="0" err="1"/>
              <a:t>풀다운</a:t>
            </a:r>
            <a:r>
              <a:rPr lang="en-US" altLang="ko-KR" dirty="0"/>
              <a:t>(Pull Down) </a:t>
            </a:r>
            <a:r>
              <a:rPr lang="ko-KR" altLang="en-US" dirty="0"/>
              <a:t>저항</a:t>
            </a:r>
            <a:r>
              <a:rPr lang="en-US" altLang="ko-KR" dirty="0"/>
              <a:t> / </a:t>
            </a:r>
            <a:r>
              <a:rPr lang="ko-KR" altLang="en-US" dirty="0" err="1"/>
              <a:t>풀업</a:t>
            </a:r>
            <a:r>
              <a:rPr lang="en-US" altLang="ko-KR" dirty="0"/>
              <a:t>(Pull Up) </a:t>
            </a:r>
            <a:r>
              <a:rPr lang="ko-KR" altLang="en-US" dirty="0"/>
              <a:t>저항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키패드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(Keypad)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를 이용하여 디지털 입력을 처리할 수 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디지털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센서의 동작을 알아본다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기울기센서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인체감지센서 </a:t>
            </a:r>
          </a:p>
        </p:txBody>
      </p:sp>
    </p:spTree>
    <p:extLst>
      <p:ext uri="{BB962C8B-B14F-4D97-AF65-F5344CB8AC3E}">
        <p14:creationId xmlns:p14="http://schemas.microsoft.com/office/powerpoint/2010/main" val="662765261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No question, no learning !!!</a:t>
            </a:r>
          </a:p>
          <a:p>
            <a:pPr eaLnBrk="1" hangingPunct="1">
              <a:defRPr/>
            </a:pPr>
            <a:r>
              <a:rPr lang="en-US" altLang="ko-KR" dirty="0"/>
              <a:t>No dumb question !!!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here to be interrupted.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an interrupt-driven professor.</a:t>
            </a:r>
          </a:p>
          <a:p>
            <a:pPr eaLnBrk="1" hangingPunct="1">
              <a:defRPr/>
            </a:pPr>
            <a:r>
              <a:rPr lang="en-US" altLang="ko-KR" dirty="0"/>
              <a:t>I teach less, students learn more.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39" y="3573016"/>
            <a:ext cx="3079161" cy="2716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55139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데이터</a:t>
            </a:r>
            <a:endParaRPr lang="en-US" altLang="ko-KR" dirty="0"/>
          </a:p>
          <a:p>
            <a:pPr lvl="1"/>
            <a:r>
              <a:rPr lang="en-US" altLang="ko-KR" dirty="0"/>
              <a:t>‘0’</a:t>
            </a:r>
            <a:r>
              <a:rPr lang="ko-KR" altLang="en-US" dirty="0"/>
              <a:t>과 </a:t>
            </a:r>
            <a:r>
              <a:rPr lang="en-US" altLang="ko-KR" dirty="0"/>
              <a:t>‘1‘</a:t>
            </a:r>
            <a:r>
              <a:rPr lang="ko-KR" altLang="en-US" dirty="0"/>
              <a:t>의 이진수 논리를 이용하여 구현한 데이터</a:t>
            </a:r>
            <a:endParaRPr lang="en-US" altLang="ko-KR" dirty="0"/>
          </a:p>
          <a:p>
            <a:pPr lvl="1"/>
            <a:r>
              <a:rPr lang="ko-KR" altLang="en-US" dirty="0"/>
              <a:t>아날로그 </a:t>
            </a:r>
            <a:r>
              <a:rPr lang="ko-KR" altLang="en-US" dirty="0" err="1"/>
              <a:t>물리량에</a:t>
            </a:r>
            <a:r>
              <a:rPr lang="ko-KR" altLang="en-US" dirty="0"/>
              <a:t> 비해 저장</a:t>
            </a:r>
            <a:r>
              <a:rPr lang="en-US" altLang="ko-KR" dirty="0"/>
              <a:t>, </a:t>
            </a:r>
            <a:r>
              <a:rPr lang="ko-KR" altLang="en-US" dirty="0"/>
              <a:t>조작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전송이 용이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사례</a:t>
            </a:r>
            <a:r>
              <a:rPr lang="en-US" altLang="ko-KR" dirty="0"/>
              <a:t>) </a:t>
            </a:r>
            <a:r>
              <a:rPr lang="ko-KR" altLang="en-US" dirty="0"/>
              <a:t>디지털</a:t>
            </a:r>
            <a:r>
              <a:rPr lang="en-US" altLang="ko-KR" dirty="0"/>
              <a:t> </a:t>
            </a:r>
            <a:r>
              <a:rPr lang="ko-KR" altLang="en-US" dirty="0"/>
              <a:t>음원</a:t>
            </a:r>
            <a:r>
              <a:rPr lang="en-US" altLang="ko-KR" dirty="0"/>
              <a:t>, </a:t>
            </a:r>
            <a:r>
              <a:rPr lang="ko-KR" altLang="en-US" dirty="0"/>
              <a:t>디지털 영상</a:t>
            </a:r>
            <a:r>
              <a:rPr lang="en-US" altLang="ko-KR" dirty="0"/>
              <a:t>, …</a:t>
            </a:r>
          </a:p>
          <a:p>
            <a:pPr lvl="1"/>
            <a:r>
              <a:rPr lang="ko-KR" altLang="en-US" dirty="0"/>
              <a:t>디지털 데이터는 부가가치가 높아짐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“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데이터가 돈이 되는 세상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”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2C657B-D536-F922-816A-AE29DB76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52" y="3740944"/>
            <a:ext cx="6438095" cy="2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22384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004D7-F64C-8EFD-5151-FBC5D1608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3D26C-16A7-0ACB-4B21-AC3AE9D7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3FA58-A255-1456-E407-325D0F83C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UNO</a:t>
            </a:r>
            <a:r>
              <a:rPr lang="ko-KR" altLang="en-US" dirty="0"/>
              <a:t>의 디지털 입출력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총</a:t>
            </a:r>
            <a:r>
              <a:rPr lang="en-US" altLang="ko-KR" dirty="0">
                <a:sym typeface="Wingdings" panose="05000000000000000000" pitchFamily="2" charset="2"/>
              </a:rPr>
              <a:t> 20</a:t>
            </a:r>
            <a:r>
              <a:rPr lang="ko-KR" altLang="en-US" dirty="0">
                <a:sym typeface="Wingdings" panose="05000000000000000000" pitchFamily="2" charset="2"/>
              </a:rPr>
              <a:t>개의 디지털 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0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값을 입력 혹은 출력할 수 있음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pPr lvl="1"/>
            <a:r>
              <a:rPr lang="en-US" altLang="ko-KR" dirty="0"/>
              <a:t>0~13 : </a:t>
            </a:r>
            <a:r>
              <a:rPr lang="ko-KR" altLang="en-US" dirty="0"/>
              <a:t>디지털 </a:t>
            </a:r>
            <a:r>
              <a:rPr lang="ko-KR" altLang="en-US" dirty="0" err="1"/>
              <a:t>입〮출력</a:t>
            </a:r>
            <a:r>
              <a:rPr lang="ko-KR" altLang="en-US" dirty="0"/>
              <a:t> 핀</a:t>
            </a:r>
            <a:endParaRPr lang="en-US" altLang="ko-KR" dirty="0"/>
          </a:p>
          <a:p>
            <a:pPr lvl="2"/>
            <a:r>
              <a:rPr lang="en-US" altLang="ko-KR" dirty="0"/>
              <a:t>0 / 1</a:t>
            </a:r>
            <a:r>
              <a:rPr lang="ko-KR" altLang="en-US" dirty="0"/>
              <a:t>핀 </a:t>
            </a:r>
            <a:r>
              <a:rPr lang="en-US" altLang="ko-KR" dirty="0"/>
              <a:t>:</a:t>
            </a:r>
            <a:r>
              <a:rPr lang="ko-KR" altLang="en-US" dirty="0"/>
              <a:t> 시리얼 통신용으로</a:t>
            </a:r>
            <a:r>
              <a:rPr lang="en-US" altLang="ko-KR" dirty="0"/>
              <a:t> </a:t>
            </a:r>
            <a:r>
              <a:rPr lang="ko-KR" altLang="en-US" dirty="0"/>
              <a:t>사용하나 </a:t>
            </a:r>
            <a:r>
              <a:rPr lang="ko-KR" altLang="en-US" dirty="0">
                <a:sym typeface="Wingdings" panose="05000000000000000000" pitchFamily="2" charset="2"/>
              </a:rPr>
              <a:t>별도 전원시 입출력으로 활용 가능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~</a:t>
            </a:r>
            <a:r>
              <a:rPr lang="ko-KR" altLang="en-US" dirty="0">
                <a:sym typeface="Wingdings" panose="05000000000000000000" pitchFamily="2" charset="2"/>
              </a:rPr>
              <a:t>표시 핀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아날로그 출력 핀으로 활용 가능</a:t>
            </a:r>
            <a:endParaRPr lang="en-US" altLang="ko-KR" dirty="0"/>
          </a:p>
          <a:p>
            <a:pPr lvl="1"/>
            <a:r>
              <a:rPr lang="en-US" altLang="ko-KR" dirty="0"/>
              <a:t>A0(14) ~ A5(19) : </a:t>
            </a:r>
            <a:r>
              <a:rPr lang="ko-KR" altLang="en-US" dirty="0"/>
              <a:t>아날로그 입력 핀이나 디지털</a:t>
            </a:r>
            <a:r>
              <a:rPr lang="en-US" altLang="ko-KR" dirty="0"/>
              <a:t> </a:t>
            </a:r>
            <a:r>
              <a:rPr lang="ko-KR" altLang="en-US" dirty="0"/>
              <a:t>출력용으로 사용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0942AD-23B3-8FF4-7E0B-09B2574F41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D9FCFD-1C7C-8833-09DC-0EB499FFAA4E}"/>
              </a:ext>
            </a:extLst>
          </p:cNvPr>
          <p:cNvGrpSpPr/>
          <p:nvPr/>
        </p:nvGrpSpPr>
        <p:grpSpPr>
          <a:xfrm>
            <a:off x="1421776" y="3573016"/>
            <a:ext cx="6300448" cy="2808312"/>
            <a:chOff x="1404152" y="4032448"/>
            <a:chExt cx="6093305" cy="249289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0C1956-5601-AB68-7AC8-833699ED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6574" y="4032448"/>
              <a:ext cx="2890852" cy="2492896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D29EAE1-25B2-1DB8-6062-EB8C9997F872}"/>
                </a:ext>
              </a:extLst>
            </p:cNvPr>
            <p:cNvSpPr/>
            <p:nvPr/>
          </p:nvSpPr>
          <p:spPr>
            <a:xfrm>
              <a:off x="3125699" y="5808735"/>
              <a:ext cx="585090" cy="585747"/>
            </a:xfrm>
            <a:prstGeom prst="rect">
              <a:avLst/>
            </a:prstGeom>
            <a:noFill/>
            <a:ln w="12700">
              <a:solidFill>
                <a:srgbClr val="FF5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5050"/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909A104-544C-E927-62D1-10F888A5949D}"/>
                </a:ext>
              </a:extLst>
            </p:cNvPr>
            <p:cNvCxnSpPr>
              <a:cxnSpLocks/>
              <a:stCxn id="23" idx="1"/>
              <a:endCxn id="11" idx="3"/>
            </p:cNvCxnSpPr>
            <p:nvPr/>
          </p:nvCxnSpPr>
          <p:spPr>
            <a:xfrm flipH="1" flipV="1">
              <a:off x="2683854" y="6101608"/>
              <a:ext cx="441845" cy="1"/>
            </a:xfrm>
            <a:prstGeom prst="straightConnector1">
              <a:avLst/>
            </a:prstGeom>
            <a:ln w="12700">
              <a:solidFill>
                <a:srgbClr val="FF5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76A260-89A4-27EB-67AE-997BBFD34C23}"/>
                </a:ext>
              </a:extLst>
            </p:cNvPr>
            <p:cNvSpPr/>
            <p:nvPr/>
          </p:nvSpPr>
          <p:spPr>
            <a:xfrm>
              <a:off x="1404152" y="5764626"/>
              <a:ext cx="1279702" cy="6739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5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FF5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디지털 출력 핀 사용 가능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BB449E-C274-81BB-B2F9-B4456A81416C}"/>
                </a:ext>
              </a:extLst>
            </p:cNvPr>
            <p:cNvSpPr/>
            <p:nvPr/>
          </p:nvSpPr>
          <p:spPr>
            <a:xfrm>
              <a:off x="5432336" y="5016648"/>
              <a:ext cx="269030" cy="1377835"/>
            </a:xfrm>
            <a:prstGeom prst="rect">
              <a:avLst/>
            </a:prstGeom>
            <a:noFill/>
            <a:ln w="12700">
              <a:solidFill>
                <a:srgbClr val="FF5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5050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1093616-3771-C3B9-1EFF-EDFE743EFD7C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 flipV="1">
              <a:off x="5701366" y="5699971"/>
              <a:ext cx="713891" cy="5595"/>
            </a:xfrm>
            <a:prstGeom prst="straightConnector1">
              <a:avLst/>
            </a:prstGeom>
            <a:ln w="12700">
              <a:solidFill>
                <a:srgbClr val="FF5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4DF3D4-9D03-2931-7FDF-BFFF2371BB15}"/>
                </a:ext>
              </a:extLst>
            </p:cNvPr>
            <p:cNvSpPr/>
            <p:nvPr/>
          </p:nvSpPr>
          <p:spPr>
            <a:xfrm>
              <a:off x="6415257" y="5362989"/>
              <a:ext cx="1082200" cy="6739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5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FF5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디지털 </a:t>
              </a:r>
              <a:endParaRPr lang="en-US" altLang="ko-KR" sz="1400" dirty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FF5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입출력핀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6845621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B2D2469-3033-7A19-8A67-4F8651A2E2BE}"/>
              </a:ext>
            </a:extLst>
          </p:cNvPr>
          <p:cNvSpPr/>
          <p:nvPr/>
        </p:nvSpPr>
        <p:spPr>
          <a:xfrm>
            <a:off x="3491880" y="2348880"/>
            <a:ext cx="4810509" cy="4032448"/>
          </a:xfrm>
          <a:prstGeom prst="roundRect">
            <a:avLst>
              <a:gd name="adj" fmla="val 4497"/>
            </a:avLst>
          </a:prstGeom>
          <a:solidFill>
            <a:srgbClr val="FFF9E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ED0872-9BD2-D506-31DC-092A9F82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/>
              <a:t>컴퓨터의 기본구조와</a:t>
            </a:r>
            <a:r>
              <a:rPr lang="en-US" altLang="ko-KR" dirty="0"/>
              <a:t> Arduino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DE4BF-57D8-D9C5-5DA0-DA2DB2D4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15" y="1024804"/>
            <a:ext cx="8950325" cy="5519738"/>
          </a:xfrm>
        </p:spPr>
        <p:txBody>
          <a:bodyPr/>
          <a:lstStyle/>
          <a:p>
            <a:r>
              <a:rPr lang="en-US" altLang="ko-KR" dirty="0"/>
              <a:t>Computer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57AD42-6A14-C556-82A6-39C326C55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C33B8-49AC-61F0-6CF2-0F5083F16DAE}"/>
              </a:ext>
            </a:extLst>
          </p:cNvPr>
          <p:cNvSpPr txBox="1"/>
          <p:nvPr/>
        </p:nvSpPr>
        <p:spPr>
          <a:xfrm>
            <a:off x="4939302" y="4613128"/>
            <a:ext cx="3154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RAM (Random Access Memory)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6F7B-8A77-CBF4-5009-1D6363960DAC}"/>
              </a:ext>
            </a:extLst>
          </p:cNvPr>
          <p:cNvSpPr txBox="1"/>
          <p:nvPr/>
        </p:nvSpPr>
        <p:spPr>
          <a:xfrm>
            <a:off x="3769536" y="5668206"/>
            <a:ext cx="2229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SSD(Solid State Drive)</a:t>
            </a:r>
          </a:p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HDD(Hard Disk Drive)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ED515-10C5-7C85-150D-ACDA0C785072}"/>
              </a:ext>
            </a:extLst>
          </p:cNvPr>
          <p:cNvSpPr txBox="1"/>
          <p:nvPr/>
        </p:nvSpPr>
        <p:spPr>
          <a:xfrm>
            <a:off x="896103" y="1725103"/>
            <a:ext cx="10634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Keyboard</a:t>
            </a:r>
          </a:p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Mouse</a:t>
            </a:r>
          </a:p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Scanner</a:t>
            </a:r>
          </a:p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Camera</a:t>
            </a:r>
          </a:p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Joystick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73F7F-CD77-C903-2DAD-5450E43C3383}"/>
              </a:ext>
            </a:extLst>
          </p:cNvPr>
          <p:cNvSpPr txBox="1"/>
          <p:nvPr/>
        </p:nvSpPr>
        <p:spPr>
          <a:xfrm>
            <a:off x="938679" y="3595420"/>
            <a:ext cx="929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</a:t>
            </a:r>
          </a:p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Printer</a:t>
            </a:r>
          </a:p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Speaker</a:t>
            </a:r>
          </a:p>
          <a:p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Plotter</a:t>
            </a:r>
            <a:endParaRPr lang="ko-KR" altLang="en-US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E560C0-D0BB-AD2D-474C-69622EF1393C}"/>
              </a:ext>
            </a:extLst>
          </p:cNvPr>
          <p:cNvSpPr/>
          <p:nvPr/>
        </p:nvSpPr>
        <p:spPr>
          <a:xfrm>
            <a:off x="2113274" y="2174904"/>
            <a:ext cx="1224136" cy="80729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Devices</a:t>
            </a:r>
            <a:endParaRPr lang="ko-KR" altLang="en-US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5FF514-45E6-C5AF-D9B5-F88D62955FED}"/>
              </a:ext>
            </a:extLst>
          </p:cNvPr>
          <p:cNvSpPr/>
          <p:nvPr/>
        </p:nvSpPr>
        <p:spPr>
          <a:xfrm>
            <a:off x="2121912" y="3653522"/>
            <a:ext cx="1224136" cy="80729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Devices</a:t>
            </a:r>
            <a:endParaRPr lang="ko-KR" altLang="en-US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1BA59-0C5D-4161-2338-6BEC1CD753E2}"/>
              </a:ext>
            </a:extLst>
          </p:cNvPr>
          <p:cNvSpPr/>
          <p:nvPr/>
        </p:nvSpPr>
        <p:spPr>
          <a:xfrm>
            <a:off x="3660191" y="2772558"/>
            <a:ext cx="4080162" cy="110360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ACC3C1-C98E-4707-6131-8507FBF8EBE9}"/>
              </a:ext>
            </a:extLst>
          </p:cNvPr>
          <p:cNvSpPr/>
          <p:nvPr/>
        </p:nvSpPr>
        <p:spPr>
          <a:xfrm>
            <a:off x="3823438" y="3005105"/>
            <a:ext cx="1224136" cy="706005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</a:t>
            </a:r>
            <a:endParaRPr lang="ko-KR" altLang="en-US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16F16B-BA13-5E91-9276-378387F0F581}"/>
              </a:ext>
            </a:extLst>
          </p:cNvPr>
          <p:cNvSpPr/>
          <p:nvPr/>
        </p:nvSpPr>
        <p:spPr>
          <a:xfrm>
            <a:off x="6129572" y="3005368"/>
            <a:ext cx="1417195" cy="706005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Arithmetic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Logic Unit</a:t>
            </a:r>
            <a:endParaRPr lang="ko-KR" altLang="en-US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FF0F1D-D00A-6500-3B8B-A401ED77D89A}"/>
              </a:ext>
            </a:extLst>
          </p:cNvPr>
          <p:cNvSpPr/>
          <p:nvPr/>
        </p:nvSpPr>
        <p:spPr>
          <a:xfrm>
            <a:off x="4432655" y="2209610"/>
            <a:ext cx="3379705" cy="8072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CPU(Central Processing Unit)</a:t>
            </a:r>
            <a:endParaRPr lang="ko-KR" altLang="en-US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118AC-1E57-8B75-831D-FBC19237FF08}"/>
              </a:ext>
            </a:extLst>
          </p:cNvPr>
          <p:cNvSpPr/>
          <p:nvPr/>
        </p:nvSpPr>
        <p:spPr>
          <a:xfrm>
            <a:off x="5047574" y="3994270"/>
            <a:ext cx="1224136" cy="63041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  <a:endParaRPr lang="ko-KR" altLang="en-US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438B06-792D-5576-B8B8-CB28775D63C5}"/>
              </a:ext>
            </a:extLst>
          </p:cNvPr>
          <p:cNvSpPr/>
          <p:nvPr/>
        </p:nvSpPr>
        <p:spPr>
          <a:xfrm>
            <a:off x="3823438" y="4999804"/>
            <a:ext cx="1224136" cy="63041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External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Storage</a:t>
            </a:r>
            <a:endParaRPr lang="ko-KR" altLang="en-US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E525517-847D-3403-B578-73D653BDCAB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337410" y="2578551"/>
            <a:ext cx="744422" cy="426554"/>
          </a:xfrm>
          <a:prstGeom prst="bentConnector3">
            <a:avLst>
              <a:gd name="adj1" fmla="val 1013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48533B1-02A9-0DA2-DFEA-F47CE3B46EFA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3346048" y="3749097"/>
            <a:ext cx="744422" cy="308071"/>
          </a:xfrm>
          <a:prstGeom prst="bentConnector3">
            <a:avLst>
              <a:gd name="adj1" fmla="val 8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7B26D07-C7DF-C8DC-3DDD-0C6117AC4A5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047574" y="3358108"/>
            <a:ext cx="1081998" cy="26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70E7267-6657-865C-35B7-C909E2B10E8E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4594184" y="3856086"/>
            <a:ext cx="600749" cy="30603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F869F2D-CBFD-3BA5-54E2-2F64E0540D5E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>
            <a:off x="6157299" y="3863508"/>
            <a:ext cx="560380" cy="33155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007FB7-F297-AA0E-F80E-ACF6362AFE34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4435506" y="3711110"/>
            <a:ext cx="0" cy="12886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DE9E9825-6D4C-1896-1D5A-6C37654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377" y="1120046"/>
            <a:ext cx="1200000" cy="1085714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849F93C-DBC3-9E01-2ADA-4C9EFFAC6439}"/>
              </a:ext>
            </a:extLst>
          </p:cNvPr>
          <p:cNvCxnSpPr>
            <a:cxnSpLocks/>
            <a:stCxn id="12" idx="0"/>
            <a:endCxn id="45" idx="1"/>
          </p:cNvCxnSpPr>
          <p:nvPr/>
        </p:nvCxnSpPr>
        <p:spPr>
          <a:xfrm rot="5400000" flipH="1" flipV="1">
            <a:off x="6026268" y="1533771"/>
            <a:ext cx="685977" cy="94424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4337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디지털 </a:t>
            </a:r>
            <a:r>
              <a:rPr lang="ko-KR" altLang="en-US" dirty="0" err="1"/>
              <a:t>입〮출력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F4939C3-7009-4CB9-9D72-A6970B6C8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46181"/>
              </p:ext>
            </p:extLst>
          </p:nvPr>
        </p:nvGraphicFramePr>
        <p:xfrm>
          <a:off x="287524" y="1556792"/>
          <a:ext cx="856895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054263994"/>
                    </a:ext>
                  </a:extLst>
                </a:gridCol>
              </a:tblGrid>
              <a:tr h="365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상태값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pinMode() 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digitalRead()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활용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 :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입력전압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3V~5V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 :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입력전압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0V~2V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출력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pinMode() 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OUTPUT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digitalWrite()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활용</a:t>
                      </a:r>
                      <a:endParaRPr lang="en-US" altLang="ko-KR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 :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출력전압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5V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 :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출력전압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889F7A4-8088-4FF0-9B8D-2591FDEDB5E8}"/>
              </a:ext>
            </a:extLst>
          </p:cNvPr>
          <p:cNvSpPr txBox="1"/>
          <p:nvPr/>
        </p:nvSpPr>
        <p:spPr>
          <a:xfrm>
            <a:off x="3418478" y="3402047"/>
            <a:ext cx="2307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입〮출력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동작의 구분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B86C5-06A3-4991-A192-509A00D5126A}"/>
              </a:ext>
            </a:extLst>
          </p:cNvPr>
          <p:cNvSpPr txBox="1"/>
          <p:nvPr/>
        </p:nvSpPr>
        <p:spPr>
          <a:xfrm>
            <a:off x="3599618" y="6018521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입〮출력의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2C999E-AC18-4692-BDFF-1D2B4231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757" y="4336524"/>
            <a:ext cx="2178084" cy="15407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B7A3BD-5B83-49EC-9523-AE391FB48F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547" y="4365104"/>
            <a:ext cx="642109" cy="5008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AA759B-83EB-498E-AFD5-48455073AE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7335" y="4293096"/>
            <a:ext cx="668472" cy="6964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8F04E8-1520-49CE-879F-DF4BFD5FA144}"/>
              </a:ext>
            </a:extLst>
          </p:cNvPr>
          <p:cNvGrpSpPr/>
          <p:nvPr/>
        </p:nvGrpSpPr>
        <p:grpSpPr>
          <a:xfrm>
            <a:off x="2499637" y="4894489"/>
            <a:ext cx="736774" cy="606448"/>
            <a:chOff x="2595143" y="4997984"/>
            <a:chExt cx="736774" cy="6064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7BE47A1-07C0-4961-B7E9-8D32806F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95143" y="4997984"/>
              <a:ext cx="736774" cy="6064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1B1437-5AC7-4C6C-98DB-A6B5F4679858}"/>
                </a:ext>
              </a:extLst>
            </p:cNvPr>
            <p:cNvSpPr txBox="1"/>
            <p:nvPr/>
          </p:nvSpPr>
          <p:spPr>
            <a:xfrm>
              <a:off x="2622612" y="5162708"/>
              <a:ext cx="574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Input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0C84F98-791A-4F22-9177-8775585296CB}"/>
              </a:ext>
            </a:extLst>
          </p:cNvPr>
          <p:cNvSpPr/>
          <p:nvPr/>
        </p:nvSpPr>
        <p:spPr>
          <a:xfrm>
            <a:off x="574439" y="4221088"/>
            <a:ext cx="1728194" cy="1732140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68D3EF-C811-4A08-8096-8C3A56AC2065}"/>
              </a:ext>
            </a:extLst>
          </p:cNvPr>
          <p:cNvSpPr txBox="1"/>
          <p:nvPr/>
        </p:nvSpPr>
        <p:spPr>
          <a:xfrm>
            <a:off x="539552" y="488383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디지털센서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D78F94-E864-4696-B130-A22AB7964480}"/>
              </a:ext>
            </a:extLst>
          </p:cNvPr>
          <p:cNvSpPr txBox="1"/>
          <p:nvPr/>
        </p:nvSpPr>
        <p:spPr>
          <a:xfrm>
            <a:off x="1475656" y="490299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푸시버튼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A1128AF-1885-4D42-8F13-E88ACA13A797}"/>
              </a:ext>
            </a:extLst>
          </p:cNvPr>
          <p:cNvGrpSpPr/>
          <p:nvPr/>
        </p:nvGrpSpPr>
        <p:grpSpPr>
          <a:xfrm>
            <a:off x="5821787" y="4890074"/>
            <a:ext cx="766174" cy="606448"/>
            <a:chOff x="2565743" y="4997984"/>
            <a:chExt cx="766174" cy="60644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A976340-4363-4FF6-80B7-912FD805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95143" y="4997984"/>
              <a:ext cx="736774" cy="60644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1F1521-78CF-4556-88B0-F0BD877CB0BE}"/>
                </a:ext>
              </a:extLst>
            </p:cNvPr>
            <p:cNvSpPr txBox="1"/>
            <p:nvPr/>
          </p:nvSpPr>
          <p:spPr>
            <a:xfrm>
              <a:off x="2565743" y="5162708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Output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F5C8D57-133F-49F7-A6CC-61BE9BA35583}"/>
              </a:ext>
            </a:extLst>
          </p:cNvPr>
          <p:cNvSpPr/>
          <p:nvPr/>
        </p:nvSpPr>
        <p:spPr>
          <a:xfrm>
            <a:off x="6806307" y="4275650"/>
            <a:ext cx="1728194" cy="1732140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70DC338-960B-4549-BF23-4CB15C7F23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4235" y="4467551"/>
            <a:ext cx="211438" cy="4712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9A9EDA5-67F6-460F-BEEA-28381F98CA5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682087" y="4399483"/>
            <a:ext cx="427188" cy="56332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9833987-E7AA-47BA-8481-B6508161461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2048" y="5310657"/>
            <a:ext cx="877422" cy="62673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A398565-2ED3-46E1-B9D1-EACA433C3F7C}"/>
              </a:ext>
            </a:extLst>
          </p:cNvPr>
          <p:cNvSpPr txBox="1"/>
          <p:nvPr/>
        </p:nvSpPr>
        <p:spPr>
          <a:xfrm>
            <a:off x="7062838" y="489823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F1BA2B-2A98-4107-A3C9-F09277CC40AA}"/>
              </a:ext>
            </a:extLst>
          </p:cNvPr>
          <p:cNvSpPr txBox="1"/>
          <p:nvPr/>
        </p:nvSpPr>
        <p:spPr>
          <a:xfrm>
            <a:off x="7720759" y="48995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부저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B9EC0E-994D-4AF6-9912-F46801B45A79}"/>
              </a:ext>
            </a:extLst>
          </p:cNvPr>
          <p:cNvSpPr txBox="1"/>
          <p:nvPr/>
        </p:nvSpPr>
        <p:spPr>
          <a:xfrm>
            <a:off x="7550673" y="5724507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FND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9D2B76D-0F7D-4376-803A-0008D0773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504" y="5228866"/>
            <a:ext cx="550063" cy="57506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CDDD6A1-F32D-4DF0-81B1-1F3F6B6BB461}"/>
              </a:ext>
            </a:extLst>
          </p:cNvPr>
          <p:cNvSpPr txBox="1"/>
          <p:nvPr/>
        </p:nvSpPr>
        <p:spPr>
          <a:xfrm>
            <a:off x="1729232" y="558766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730106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28621</TotalTime>
  <Words>2423</Words>
  <Application>Microsoft Office PowerPoint</Application>
  <PresentationFormat>화면 슬라이드 쇼(4:3)</PresentationFormat>
  <Paragraphs>460</Paragraphs>
  <Slides>50</Slides>
  <Notes>1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HY견고딕</vt:lpstr>
      <vt:lpstr>굴림</vt:lpstr>
      <vt:lpstr>맑은 고딕</vt:lpstr>
      <vt:lpstr>휴먼엑스포</vt:lpstr>
      <vt:lpstr>Cambria Math</vt:lpstr>
      <vt:lpstr>Symbol</vt:lpstr>
      <vt:lpstr>Times New Roman</vt:lpstr>
      <vt:lpstr>Wingdings</vt:lpstr>
      <vt:lpstr>기본 디자인</vt:lpstr>
      <vt:lpstr>디지털 입출력 (1) – LED, Pushbutton –  </vt:lpstr>
      <vt:lpstr>PowerPoint 프레젠테이션</vt:lpstr>
      <vt:lpstr>행복한 경영이야기(www.happyceo.or.kr)</vt:lpstr>
      <vt:lpstr>땀과 눈물. 피그말리온 효과(Pygmalion Effect)</vt:lpstr>
      <vt:lpstr>학습목표</vt:lpstr>
      <vt:lpstr>디지털 입출력</vt:lpstr>
      <vt:lpstr>디지털 입출력</vt:lpstr>
      <vt:lpstr>[참고] 컴퓨터의 기본구조와 Arduino</vt:lpstr>
      <vt:lpstr>디지털 입출력</vt:lpstr>
      <vt:lpstr>[실습 1] 디지털출력 : LED 제어 </vt:lpstr>
      <vt:lpstr>[실습 1] 디지털출력 : LED 제어 </vt:lpstr>
      <vt:lpstr>[실습 1] 디지털출력 : LED 제어 </vt:lpstr>
      <vt:lpstr>LED로 구현 가능한 다양한 패턴 (1)</vt:lpstr>
      <vt:lpstr>LED로 구현 가능한 다양한 패턴 (2)</vt:lpstr>
      <vt:lpstr>[실습 2] 디지털출력 : LED 제어 (클래스 이용)</vt:lpstr>
      <vt:lpstr>[실습 2] 디지털출력 : LED 제어 (클래스 이용)</vt:lpstr>
      <vt:lpstr>[실습 2] 디지털출력 : LED 제어 (클래스 이용)</vt:lpstr>
      <vt:lpstr>[실습 2] 디지털출력 : LED 제어 (클래스 이용)</vt:lpstr>
      <vt:lpstr>[실습 2] 디지털출력 : LED 제어 (클래스 이용)</vt:lpstr>
      <vt:lpstr>[실습 2] 디지털출력 : LED 제어 (클래스 이용)</vt:lpstr>
      <vt:lpstr>푸시 버튼(Push Button)</vt:lpstr>
      <vt:lpstr>푸시 버튼(Push Button) – 플로팅</vt:lpstr>
      <vt:lpstr>푸시 버튼(Push Button) – 입력 상태</vt:lpstr>
      <vt:lpstr>푸시 버튼(Push Button) – 입력 상태</vt:lpstr>
      <vt:lpstr>푸시 버튼(Push Button) – 풀다운 회로</vt:lpstr>
      <vt:lpstr>푸시 버튼(Push Button) – 채터링(Chattering)</vt:lpstr>
      <vt:lpstr>[실습] 디지털 입력 : 푸시버튼 동작</vt:lpstr>
      <vt:lpstr>[실습 3] 풀다운 단일 푸시버튼 동작</vt:lpstr>
      <vt:lpstr>[실습 3] 풀다운 단일 푸시버튼 동작</vt:lpstr>
      <vt:lpstr>[실습 4] 4개의 풀다운 푸시버튼 동작</vt:lpstr>
      <vt:lpstr>[실습 4] 4개의 풀다운 푸시버튼 동작</vt:lpstr>
      <vt:lpstr>[실습 4] 4개의 풀다운 푸시버튼 동작</vt:lpstr>
      <vt:lpstr>[실습 4] 4개의 풀다운 푸시버튼 동작</vt:lpstr>
      <vt:lpstr>[실습 4] 4개의 풀다운 푸시버튼 동작</vt:lpstr>
      <vt:lpstr>[실습 4] 4개의 풀다운 푸시버튼 동작</vt:lpstr>
      <vt:lpstr>비트연산자를 이용한 입력처리</vt:lpstr>
      <vt:lpstr>[실습 4-1] 4개 풀다운 푸시버튼  복수 입력</vt:lpstr>
      <vt:lpstr>[실습 4-1] 4개 풀다운 푸시버튼  복수 입력</vt:lpstr>
      <vt:lpstr>[실습 4-1] 4개 풀다운 푸시버튼  복수 입력</vt:lpstr>
      <vt:lpstr>[실습 5] 푸시버튼으로 LED 패턴 선택</vt:lpstr>
      <vt:lpstr>[실습 5] 푸시버튼으로 LED 패턴 선택</vt:lpstr>
      <vt:lpstr>[실습 6] 풀업 푸시버튼 회로</vt:lpstr>
      <vt:lpstr>[실습 6] 풀업 푸시버튼 회로</vt:lpstr>
      <vt:lpstr>[실습 7] 내부 Pull Up 저항 이용 회로</vt:lpstr>
      <vt:lpstr>[실습 7] 내부 Pull Up 저항 이용 회로</vt:lpstr>
      <vt:lpstr>[실습 7] 내부 Pull Up 저항 이용 회로</vt:lpstr>
      <vt:lpstr>도전과제 – LED 패턴 추가</vt:lpstr>
      <vt:lpstr>Summary</vt:lpstr>
      <vt:lpstr>과제 </vt:lpstr>
      <vt:lpstr>질의 응답</vt:lpstr>
    </vt:vector>
  </TitlesOfParts>
  <Company>두원공과대학 인터넷프로그래밍과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김형래</dc:creator>
  <cp:lastModifiedBy>김형래</cp:lastModifiedBy>
  <cp:revision>598</cp:revision>
  <dcterms:created xsi:type="dcterms:W3CDTF">2003-05-07T20:17:23Z</dcterms:created>
  <dcterms:modified xsi:type="dcterms:W3CDTF">2025-03-18T11:46:47Z</dcterms:modified>
</cp:coreProperties>
</file>